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8A11C-66CF-482D-8D72-DE70644094FD}" type="datetimeFigureOut">
              <a:rPr lang="lt-LT" smtClean="0"/>
              <a:pPr/>
              <a:t>2011.11.29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2BF05-69FA-4A96-AEDB-C0C953C05D6D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2345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0CD1-EA7F-4B36-8FFA-3C871FA6730E}" type="datetime1">
              <a:rPr lang="lt-LT" smtClean="0"/>
              <a:pPr/>
              <a:t>2011.11.29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Neringa Stravinskienė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B61D-F8D5-4D3B-8586-57B0196D67C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E0C8-4F64-43E2-9B5D-5F0BD8964ADB}" type="datetime1">
              <a:rPr lang="lt-LT" smtClean="0"/>
              <a:pPr/>
              <a:t>2011.11.29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Neringa Stravinskienė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B61D-F8D5-4D3B-8586-57B0196D67C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CA5C-3144-4848-B3A3-01BC446DF36D}" type="datetime1">
              <a:rPr lang="lt-LT" smtClean="0"/>
              <a:pPr/>
              <a:t>2011.11.29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Neringa Stravinskienė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B61D-F8D5-4D3B-8586-57B0196D67C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8366-BCB1-41A8-A832-1FDDECB2CEDA}" type="datetime1">
              <a:rPr lang="lt-LT" smtClean="0"/>
              <a:pPr/>
              <a:t>2011.11.29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Neringa Stravinskienė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B61D-F8D5-4D3B-8586-57B0196D67C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AD91-EAAC-4938-ABCF-614EBDE6FF0B}" type="datetime1">
              <a:rPr lang="lt-LT" smtClean="0"/>
              <a:pPr/>
              <a:t>2011.11.29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Neringa Stravinskienė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B61D-F8D5-4D3B-8586-57B0196D67C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C2D8-0BC5-4476-84A5-ABD17F308F48}" type="datetime1">
              <a:rPr lang="lt-LT" smtClean="0"/>
              <a:pPr/>
              <a:t>2011.11.29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Neringa Stravinskienė</a:t>
            </a: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B61D-F8D5-4D3B-8586-57B0196D67C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7196-F7ED-4D07-A1CF-E4B9EFB31968}" type="datetime1">
              <a:rPr lang="lt-LT" smtClean="0"/>
              <a:pPr/>
              <a:t>2011.11.29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Neringa Stravinskienė</a:t>
            </a:r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B61D-F8D5-4D3B-8586-57B0196D67C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A14B-251C-4B97-88C8-268D427BE2B1}" type="datetime1">
              <a:rPr lang="lt-LT" smtClean="0"/>
              <a:pPr/>
              <a:t>2011.11.29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Neringa Stravinskienė</a:t>
            </a:r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B61D-F8D5-4D3B-8586-57B0196D67C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650B-8361-4BB0-92D8-96DFEB63A097}" type="datetime1">
              <a:rPr lang="lt-LT" smtClean="0"/>
              <a:pPr/>
              <a:t>2011.11.29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Neringa Stravinskienė</a:t>
            </a:r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B61D-F8D5-4D3B-8586-57B0196D67C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5E3E-0628-4E20-8D94-ACBFA1541377}" type="datetime1">
              <a:rPr lang="lt-LT" smtClean="0"/>
              <a:pPr/>
              <a:t>2011.11.29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Neringa Stravinskienė</a:t>
            </a: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B61D-F8D5-4D3B-8586-57B0196D67C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5BB5-7883-45B1-AE77-2AD7561336CC}" type="datetime1">
              <a:rPr lang="lt-LT" smtClean="0"/>
              <a:pPr/>
              <a:t>2011.11.29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Neringa Stravinskienė</a:t>
            </a: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B61D-F8D5-4D3B-8586-57B0196D67C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C42D2-000A-4F4A-BE5D-DBD8A83C3C78}" type="datetime1">
              <a:rPr lang="lt-LT" smtClean="0"/>
              <a:pPr/>
              <a:t>2011.11.29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t-LT" smtClean="0"/>
              <a:t>Griškabūdžio gimnazija                                Neringa Stravinskienė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B61D-F8D5-4D3B-8586-57B0196D67CD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403648" y="5661248"/>
            <a:ext cx="6400800" cy="960512"/>
          </a:xfrm>
        </p:spPr>
        <p:txBody>
          <a:bodyPr/>
          <a:lstStyle/>
          <a:p>
            <a:r>
              <a:rPr lang="lt-LT" dirty="0" smtClean="0"/>
              <a:t>,,</a:t>
            </a:r>
            <a:r>
              <a:rPr lang="lt-LT" dirty="0" err="1" smtClean="0"/>
              <a:t>Bios</a:t>
            </a:r>
            <a:r>
              <a:rPr lang="lt-LT" dirty="0" smtClean="0"/>
              <a:t> 8”</a:t>
            </a:r>
          </a:p>
          <a:p>
            <a:endParaRPr lang="lt-LT" dirty="0"/>
          </a:p>
        </p:txBody>
      </p:sp>
      <p:sp>
        <p:nvSpPr>
          <p:cNvPr id="4" name="Stačiakampis 3"/>
          <p:cNvSpPr/>
          <p:nvPr/>
        </p:nvSpPr>
        <p:spPr>
          <a:xfrm>
            <a:off x="1619672" y="620688"/>
            <a:ext cx="5647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Vaistai- nuo ligų</a:t>
            </a:r>
            <a:endParaRPr lang="lt-LT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Neringa Stravinskienė</a:t>
            </a:r>
            <a:endParaRPr lang="lt-L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920880" cy="4248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144688"/>
            <a:ext cx="324036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077072"/>
            <a:ext cx="3611860" cy="25187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Virškinimui naudingų bakterijų gausu kai kuriuose pieno produktuose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Neringa Stravinskienė</a:t>
            </a:r>
            <a:endParaRPr lang="lt-L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2362200" cy="3190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14735">
            <a:off x="1403648" y="3140968"/>
            <a:ext cx="2390775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6414"/>
            <a:ext cx="3854600" cy="284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14"/>
          <a:stretch/>
        </p:blipFill>
        <p:spPr bwMode="auto">
          <a:xfrm rot="1159867">
            <a:off x="5379625" y="3178677"/>
            <a:ext cx="295746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371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Vaisto vartojimo lapelio nagrinėjimas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484784"/>
            <a:ext cx="7571184" cy="4641379"/>
          </a:xfrm>
        </p:spPr>
        <p:txBody>
          <a:bodyPr/>
          <a:lstStyle/>
          <a:p>
            <a:r>
              <a:rPr lang="lt-LT" b="1" dirty="0" smtClean="0">
                <a:latin typeface="Comic Sans MS" pitchFamily="66" charset="0"/>
              </a:rPr>
              <a:t>Vaisto sudėtis ir savybės:</a:t>
            </a:r>
          </a:p>
          <a:p>
            <a:pPr marL="0" indent="0">
              <a:buNone/>
            </a:pPr>
            <a:endParaRPr lang="lt-LT" b="1" dirty="0" smtClean="0">
              <a:latin typeface="Comic Sans MS" pitchFamily="66" charset="0"/>
            </a:endParaRPr>
          </a:p>
          <a:p>
            <a:r>
              <a:rPr lang="lt-LT" b="1" dirty="0" smtClean="0">
                <a:latin typeface="Comic Sans MS" pitchFamily="66" charset="0"/>
              </a:rPr>
              <a:t>Vaisto skyrimas (indikacijos):</a:t>
            </a:r>
          </a:p>
          <a:p>
            <a:endParaRPr lang="lt-LT" b="1" dirty="0">
              <a:latin typeface="Comic Sans MS" pitchFamily="66" charset="0"/>
            </a:endParaRPr>
          </a:p>
          <a:p>
            <a:r>
              <a:rPr lang="lt-LT" b="1" dirty="0" smtClean="0">
                <a:latin typeface="Comic Sans MS" pitchFamily="66" charset="0"/>
              </a:rPr>
              <a:t>Vaisto vartojimas:</a:t>
            </a:r>
          </a:p>
          <a:p>
            <a:endParaRPr lang="lt-LT" b="1" dirty="0">
              <a:latin typeface="Comic Sans MS" pitchFamily="66" charset="0"/>
            </a:endParaRPr>
          </a:p>
          <a:p>
            <a:r>
              <a:rPr lang="lt-LT" b="1" dirty="0" smtClean="0">
                <a:latin typeface="Comic Sans MS" pitchFamily="66" charset="0"/>
              </a:rPr>
              <a:t>Galimas šalutinis poveikis:</a:t>
            </a:r>
          </a:p>
          <a:p>
            <a:endParaRPr lang="lt-LT" b="1" dirty="0" smtClean="0">
              <a:latin typeface="Comic Sans MS" pitchFamily="66" charset="0"/>
            </a:endParaRP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Neringa Stravinskienė</a:t>
            </a:r>
            <a:endParaRPr lang="lt-LT"/>
          </a:p>
        </p:txBody>
      </p:sp>
      <p:sp>
        <p:nvSpPr>
          <p:cNvPr id="5" name="Struktūrinė schema: procesas 4"/>
          <p:cNvSpPr/>
          <p:nvPr/>
        </p:nvSpPr>
        <p:spPr>
          <a:xfrm>
            <a:off x="287524" y="1954072"/>
            <a:ext cx="8136904" cy="8430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Šioje skiltyje aprašomas vaisto </a:t>
            </a:r>
            <a:r>
              <a:rPr lang="lt-L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poveikis, nurodoma veiklioji medžiaga ir masė dozėje.</a:t>
            </a:r>
            <a:endParaRPr lang="lt-LT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truktūrinė schema: procesas 5"/>
          <p:cNvSpPr/>
          <p:nvPr/>
        </p:nvSpPr>
        <p:spPr>
          <a:xfrm>
            <a:off x="467544" y="3284984"/>
            <a:ext cx="8064896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i="1" dirty="0" smtClean="0">
                <a:solidFill>
                  <a:schemeClr val="tx1"/>
                </a:solidFill>
              </a:rPr>
              <a:t>Nurodoma, kuriomis ligomis sergant skiriamas vaistas</a:t>
            </a:r>
            <a:r>
              <a:rPr lang="lt-LT" sz="2400" b="1" i="1" dirty="0" smtClean="0"/>
              <a:t>.</a:t>
            </a:r>
            <a:endParaRPr lang="lt-LT" sz="2400" b="1" i="1" dirty="0"/>
          </a:p>
        </p:txBody>
      </p:sp>
      <p:sp>
        <p:nvSpPr>
          <p:cNvPr id="7" name="Struktūrinė schema: procesas 6"/>
          <p:cNvSpPr/>
          <p:nvPr/>
        </p:nvSpPr>
        <p:spPr>
          <a:xfrm>
            <a:off x="467544" y="4293096"/>
            <a:ext cx="7956884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i="1" dirty="0" smtClean="0">
                <a:solidFill>
                  <a:schemeClr val="tx1"/>
                </a:solidFill>
              </a:rPr>
              <a:t>Nurodoma kiek vaistų ir kiek kartų per dieną reikia vartoti</a:t>
            </a:r>
            <a:endParaRPr lang="lt-LT" sz="2400" b="1" i="1" dirty="0">
              <a:solidFill>
                <a:schemeClr val="tx1"/>
              </a:solidFill>
            </a:endParaRPr>
          </a:p>
        </p:txBody>
      </p:sp>
      <p:sp>
        <p:nvSpPr>
          <p:cNvPr id="8" name="Struktūrinė schema: procesas 7"/>
          <p:cNvSpPr/>
          <p:nvPr/>
        </p:nvSpPr>
        <p:spPr>
          <a:xfrm>
            <a:off x="467544" y="5517232"/>
            <a:ext cx="7776864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i="1" dirty="0" smtClean="0">
                <a:solidFill>
                  <a:schemeClr val="tx1"/>
                </a:solidFill>
                <a:latin typeface="Comic Sans MS" pitchFamily="66" charset="0"/>
              </a:rPr>
              <a:t>Nurodoma, kokie šalutinio poveikio požymiai gali pasireikšti</a:t>
            </a:r>
            <a:endParaRPr lang="lt-LT" sz="20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126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15" t="34384" r="18953" b="13278"/>
          <a:stretch/>
        </p:blipFill>
        <p:spPr bwMode="auto">
          <a:xfrm>
            <a:off x="4515489" y="2996951"/>
            <a:ext cx="4088959" cy="34051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Vaisto laikymo sąlygos:</a:t>
            </a:r>
          </a:p>
          <a:p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Vaisto galiojimo terminas: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Neringa Stravinskienė</a:t>
            </a:r>
            <a:endParaRPr lang="lt-LT"/>
          </a:p>
        </p:txBody>
      </p:sp>
      <p:sp>
        <p:nvSpPr>
          <p:cNvPr id="5" name="Struktūrinė schema: procesas 4"/>
          <p:cNvSpPr/>
          <p:nvPr/>
        </p:nvSpPr>
        <p:spPr>
          <a:xfrm>
            <a:off x="539552" y="764704"/>
            <a:ext cx="8064896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Vaistus būtina laikyti taip, kaip nurodyta ant pakuotės.</a:t>
            </a:r>
            <a:endParaRPr lang="lt-LT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Struktūrinė schema: procesas 5"/>
          <p:cNvSpPr/>
          <p:nvPr/>
        </p:nvSpPr>
        <p:spPr>
          <a:xfrm>
            <a:off x="539552" y="2060848"/>
            <a:ext cx="8064896" cy="7200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i="1" dirty="0" smtClean="0">
                <a:solidFill>
                  <a:schemeClr val="tx1"/>
                </a:solidFill>
                <a:latin typeface="Comic Sans MS" pitchFamily="66" charset="0"/>
              </a:rPr>
              <a:t>Vaisto galiojimas nurodomas ant pakuotės ir etiketės</a:t>
            </a:r>
            <a:endParaRPr lang="lt-LT" sz="24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533" y="2996952"/>
            <a:ext cx="4903539" cy="32647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703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Neringa Stravinskienė</a:t>
            </a:r>
            <a:endParaRPr lang="lt-LT"/>
          </a:p>
        </p:txBody>
      </p:sp>
      <p:sp>
        <p:nvSpPr>
          <p:cNvPr id="5" name="Stačiakampis 4"/>
          <p:cNvSpPr/>
          <p:nvPr/>
        </p:nvSpPr>
        <p:spPr>
          <a:xfrm>
            <a:off x="1691680" y="620688"/>
            <a:ext cx="65686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lt-L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Atlikime užduotis </a:t>
            </a:r>
          </a:p>
          <a:p>
            <a:pPr algn="ctr"/>
            <a:r>
              <a:rPr lang="lt-L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pratybų sąsiuviniuose</a:t>
            </a:r>
            <a:endParaRPr lang="lt-L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1686761" y="2967335"/>
            <a:ext cx="5770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Dėkoju už dėmesį</a:t>
            </a:r>
            <a:endParaRPr lang="lt-LT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71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latin typeface="Comic Sans MS" pitchFamily="66" charset="0"/>
              </a:rPr>
              <a:t>Tikslai ir uždaviniai</a:t>
            </a:r>
            <a:endParaRPr lang="lt-LT" b="1" dirty="0">
              <a:latin typeface="Comic Sans MS" pitchFamily="66" charset="0"/>
            </a:endParaRPr>
          </a:p>
        </p:txBody>
      </p:sp>
      <p:sp>
        <p:nvSpPr>
          <p:cNvPr id="6" name="Turinio vietos rezervavimo ženklas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t-LT" b="1" dirty="0">
                <a:latin typeface="Comic Sans MS" pitchFamily="66" charset="0"/>
              </a:rPr>
              <a:t>Kritiškai </a:t>
            </a:r>
            <a:r>
              <a:rPr lang="lt-LT" b="1" dirty="0" smtClean="0">
                <a:latin typeface="Comic Sans MS" pitchFamily="66" charset="0"/>
              </a:rPr>
              <a:t>vertinti </a:t>
            </a:r>
            <a:r>
              <a:rPr lang="lt-LT" b="1" dirty="0">
                <a:latin typeface="Comic Sans MS" pitchFamily="66" charset="0"/>
              </a:rPr>
              <a:t>vaistų reklamą per žiniasklaidos priemones</a:t>
            </a:r>
            <a:r>
              <a:rPr lang="lt-LT" b="1" dirty="0" smtClean="0">
                <a:latin typeface="Comic Sans MS" pitchFamily="66" charset="0"/>
              </a:rPr>
              <a:t>.</a:t>
            </a:r>
          </a:p>
          <a:p>
            <a:r>
              <a:rPr lang="lt-LT" b="1" dirty="0" smtClean="0">
                <a:latin typeface="Comic Sans MS" pitchFamily="66" charset="0"/>
              </a:rPr>
              <a:t> Paaiškinti, </a:t>
            </a:r>
            <a:r>
              <a:rPr lang="lt-LT" b="1" dirty="0">
                <a:latin typeface="Comic Sans MS" pitchFamily="66" charset="0"/>
              </a:rPr>
              <a:t>kokie vaistai vadinami antibiotikais</a:t>
            </a:r>
            <a:r>
              <a:rPr lang="lt-LT" b="1" dirty="0" smtClean="0">
                <a:latin typeface="Comic Sans MS" pitchFamily="66" charset="0"/>
              </a:rPr>
              <a:t>. Žinoti, </a:t>
            </a:r>
            <a:r>
              <a:rPr lang="lt-LT" b="1" dirty="0">
                <a:latin typeface="Comic Sans MS" pitchFamily="66" charset="0"/>
              </a:rPr>
              <a:t>kad jie nenaikina virusų. </a:t>
            </a:r>
            <a:endParaRPr lang="lt-LT" b="1" dirty="0" smtClean="0">
              <a:latin typeface="Comic Sans MS" pitchFamily="66" charset="0"/>
            </a:endParaRPr>
          </a:p>
          <a:p>
            <a:r>
              <a:rPr lang="lt-LT" b="1" dirty="0" smtClean="0">
                <a:latin typeface="Comic Sans MS" pitchFamily="66" charset="0"/>
              </a:rPr>
              <a:t>Apibrėžti </a:t>
            </a:r>
            <a:r>
              <a:rPr lang="lt-LT" b="1" dirty="0">
                <a:latin typeface="Comic Sans MS" pitchFamily="66" charset="0"/>
              </a:rPr>
              <a:t>vaisto šalutinio poveikio sąvoką, </a:t>
            </a:r>
            <a:r>
              <a:rPr lang="lt-LT" b="1" dirty="0" smtClean="0">
                <a:latin typeface="Comic Sans MS" pitchFamily="66" charset="0"/>
              </a:rPr>
              <a:t>pateikti </a:t>
            </a:r>
            <a:r>
              <a:rPr lang="lt-LT" b="1" dirty="0">
                <a:latin typeface="Comic Sans MS" pitchFamily="66" charset="0"/>
              </a:rPr>
              <a:t>tokio poveikio pavyzdžių</a:t>
            </a:r>
            <a:r>
              <a:rPr lang="lt-LT" b="1" dirty="0" smtClean="0">
                <a:latin typeface="Comic Sans MS" pitchFamily="66" charset="0"/>
              </a:rPr>
              <a:t>.</a:t>
            </a:r>
          </a:p>
          <a:p>
            <a:r>
              <a:rPr lang="lt-LT" b="1" dirty="0" smtClean="0">
                <a:latin typeface="Comic Sans MS" pitchFamily="66" charset="0"/>
              </a:rPr>
              <a:t> Žinoti </a:t>
            </a:r>
            <a:r>
              <a:rPr lang="lt-LT" b="1" dirty="0">
                <a:latin typeface="Comic Sans MS" pitchFamily="66" charset="0"/>
              </a:rPr>
              <a:t>ir </a:t>
            </a:r>
            <a:r>
              <a:rPr lang="lt-LT" b="1" dirty="0" smtClean="0">
                <a:latin typeface="Comic Sans MS" pitchFamily="66" charset="0"/>
              </a:rPr>
              <a:t>vadovautis </a:t>
            </a:r>
            <a:r>
              <a:rPr lang="lt-LT" b="1" dirty="0">
                <a:latin typeface="Comic Sans MS" pitchFamily="66" charset="0"/>
              </a:rPr>
              <a:t>vaistų vartojimo ir laikymo taisyklėmis. </a:t>
            </a:r>
            <a:endParaRPr lang="lt-LT" b="1" dirty="0" smtClean="0">
              <a:latin typeface="Comic Sans MS" pitchFamily="66" charset="0"/>
            </a:endParaRPr>
          </a:p>
          <a:p>
            <a:r>
              <a:rPr lang="lt-LT" b="1" dirty="0" smtClean="0">
                <a:latin typeface="Comic Sans MS" pitchFamily="66" charset="0"/>
              </a:rPr>
              <a:t>Gebėti </a:t>
            </a:r>
            <a:r>
              <a:rPr lang="lt-LT" b="1" dirty="0">
                <a:latin typeface="Comic Sans MS" pitchFamily="66" charset="0"/>
              </a:rPr>
              <a:t>išnagrinėti vaisto informacinį lapelį.</a:t>
            </a: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Neringa Stravinskienė</a:t>
            </a:r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276872"/>
            <a:ext cx="3312368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latin typeface="Comic Sans MS" pitchFamily="66" charset="0"/>
              </a:rPr>
              <a:t>Vaistai</a:t>
            </a:r>
            <a:endParaRPr lang="lt-LT" b="1" dirty="0">
              <a:latin typeface="Comic Sans MS" pitchFamily="66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70059" y="1253162"/>
            <a:ext cx="8229600" cy="1180728"/>
          </a:xfrm>
        </p:spPr>
        <p:txBody>
          <a:bodyPr>
            <a:normAutofit fontScale="85000" lnSpcReduction="10000"/>
          </a:bodyPr>
          <a:lstStyle/>
          <a:p>
            <a:r>
              <a:rPr lang="lt-LT" b="1" i="1" dirty="0" smtClean="0">
                <a:latin typeface="Comic Sans MS" pitchFamily="66" charset="0"/>
              </a:rPr>
              <a:t>Ne visi reklamuojami vaistai naikina ligų sukėlėjus. Jie tik palengvina ligos požymius.</a:t>
            </a:r>
            <a:endParaRPr lang="lt-LT" b="1" i="1" dirty="0">
              <a:latin typeface="Comic Sans MS" pitchFamily="66" charset="0"/>
            </a:endParaRP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Neringa Stravinskienė</a:t>
            </a:r>
            <a:endParaRPr lang="lt-L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24500" y="3645024"/>
            <a:ext cx="3619500" cy="240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29150" y="4509120"/>
            <a:ext cx="4514850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4509120"/>
            <a:ext cx="1381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5536" y="2433890"/>
            <a:ext cx="42336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400" b="1" i="1" dirty="0" smtClean="0">
                <a:latin typeface="Comic Sans MS" pitchFamily="66" charset="0"/>
              </a:rPr>
              <a:t>Vartodami vaistus tikimės greičiau pasveikti, deja taip nėra</a:t>
            </a:r>
            <a:r>
              <a:rPr lang="lt-LT" sz="4400" dirty="0" smtClean="0"/>
              <a:t>.</a:t>
            </a:r>
            <a:endParaRPr lang="lt-LT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i="1" dirty="0" smtClean="0">
                <a:latin typeface="Comic Sans MS" pitchFamily="66" charset="0"/>
              </a:rPr>
              <a:t>Kokius simptomus slopinti dažniausiai geriate vaistus?</a:t>
            </a:r>
            <a:endParaRPr lang="lt-LT" b="1" i="1" dirty="0">
              <a:latin typeface="Comic Sans MS" pitchFamily="66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b="1" i="1" dirty="0" smtClean="0">
                <a:latin typeface="Comic Sans MS" pitchFamily="66" charset="0"/>
              </a:rPr>
              <a:t>Aukšta temperatūra</a:t>
            </a:r>
          </a:p>
          <a:p>
            <a:r>
              <a:rPr lang="lt-LT" b="1" i="1" smtClean="0">
                <a:latin typeface="Comic Sans MS" pitchFamily="66" charset="0"/>
              </a:rPr>
              <a:t>Galvos </a:t>
            </a:r>
            <a:r>
              <a:rPr lang="lt-LT" b="1" i="1" dirty="0" smtClean="0">
                <a:latin typeface="Comic Sans MS" pitchFamily="66" charset="0"/>
              </a:rPr>
              <a:t>skausmas</a:t>
            </a:r>
          </a:p>
          <a:p>
            <a:r>
              <a:rPr lang="lt-LT" b="1" i="1" dirty="0" smtClean="0">
                <a:latin typeface="Comic Sans MS" pitchFamily="66" charset="0"/>
              </a:rPr>
              <a:t>Dantų skausmas</a:t>
            </a:r>
          </a:p>
          <a:p>
            <a:r>
              <a:rPr lang="lt-LT" b="1" i="1" dirty="0" smtClean="0">
                <a:latin typeface="Comic Sans MS" pitchFamily="66" charset="0"/>
              </a:rPr>
              <a:t>Virškinimo sutrikimai</a:t>
            </a:r>
          </a:p>
          <a:p>
            <a:endParaRPr lang="lt-LT" b="1" i="1" dirty="0">
              <a:latin typeface="Comic Sans MS" pitchFamily="66" charset="0"/>
            </a:endParaRPr>
          </a:p>
          <a:p>
            <a:pPr>
              <a:buNone/>
            </a:pPr>
            <a:r>
              <a:rPr lang="lt-LT" b="1" i="1" dirty="0" smtClean="0">
                <a:latin typeface="Comic Sans MS" pitchFamily="66" charset="0"/>
              </a:rPr>
              <a:t>Prieš vaistų vartojimą </a:t>
            </a:r>
            <a:r>
              <a:rPr lang="lt-LT" b="1" i="1" dirty="0" smtClean="0">
                <a:solidFill>
                  <a:srgbClr val="FF0000"/>
                </a:solidFill>
                <a:latin typeface="Comic Sans MS" pitchFamily="66" charset="0"/>
              </a:rPr>
              <a:t>būtina</a:t>
            </a:r>
            <a:r>
              <a:rPr lang="lt-LT" b="1" i="1" dirty="0" smtClean="0">
                <a:latin typeface="Comic Sans MS" pitchFamily="66" charset="0"/>
              </a:rPr>
              <a:t> pasitarti su gydytoju. Kodėl?</a:t>
            </a:r>
            <a:endParaRPr lang="lt-LT" b="1" i="1" dirty="0">
              <a:latin typeface="Comic Sans MS" pitchFamily="66" charset="0"/>
            </a:endParaRP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Neringa Stravinskienė</a:t>
            </a:r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i="1" dirty="0" smtClean="0">
                <a:latin typeface="Comic Sans MS" pitchFamily="66" charset="0"/>
              </a:rPr>
              <a:t>Antibiotikai</a:t>
            </a:r>
            <a:endParaRPr lang="lt-LT" b="1" i="1" dirty="0">
              <a:latin typeface="Comic Sans MS" pitchFamily="66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/>
          <a:lstStyle/>
          <a:p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Antibiotikai naikina ligų sukėlėjus : bakterijas, grybus ir pirmuonis.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Neringa Stravinskienė</a:t>
            </a:r>
            <a:endParaRPr lang="lt-L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996952"/>
            <a:ext cx="4680520" cy="376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76056" y="2924944"/>
            <a:ext cx="38884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 i="1" dirty="0" smtClean="0">
                <a:latin typeface="Comic Sans MS" pitchFamily="66" charset="0"/>
              </a:rPr>
              <a:t>Antibiotikai sunaikina bakterijas per tam tikrą laiką, todėl labai svarbu juos vartoti  reguliariai tiek dienų, kiek paskyrė gydytojas. Jei geriau pasijutę žmonės nustoja juos gerti , likusios gyvos bakterijos ima daugintis ir liga atsinaujina</a:t>
            </a:r>
            <a:r>
              <a:rPr lang="lt-LT" dirty="0" smtClean="0"/>
              <a:t>.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Penicilinas – iš pelėsio grybo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Poraštės vietos rezervavimo ženklas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Neringa Stravinskienė</a:t>
            </a:r>
            <a:endParaRPr lang="lt-L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914" y="1484784"/>
            <a:ext cx="8547573" cy="51684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451"/>
          <a:stretch/>
        </p:blipFill>
        <p:spPr bwMode="auto">
          <a:xfrm>
            <a:off x="5945032" y="3658377"/>
            <a:ext cx="3198968" cy="29809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914" y="4476662"/>
            <a:ext cx="2381250" cy="20669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Piktnaudžiavimas antibiotikais ir netinkamas jų vartojimas gali tapti atsparių antibiotikams bakterijų atsiradimo priežastimi.</a:t>
            </a:r>
            <a:endParaRPr lang="lt-L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4040188" cy="464137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lt-LT" sz="3600" b="1" i="1" dirty="0" smtClean="0">
                <a:latin typeface="Comic Sans MS" pitchFamily="66" charset="0"/>
              </a:rPr>
              <a:t>Antibiotikai padeda pasveikti nuo bakterinių ligų:</a:t>
            </a:r>
          </a:p>
          <a:p>
            <a:pPr>
              <a:buNone/>
            </a:pPr>
            <a:r>
              <a:rPr lang="lt-LT" sz="3600" b="1" i="1" dirty="0" smtClean="0">
                <a:latin typeface="Comic Sans MS" pitchFamily="66" charset="0"/>
              </a:rPr>
              <a:t>Tuberkuliozės, maro, choleros, salmoneliozės.</a:t>
            </a:r>
            <a:endParaRPr lang="lt-LT" sz="3600" b="1" i="1" dirty="0">
              <a:latin typeface="Comic Sans MS" pitchFamily="66" charset="0"/>
            </a:endParaRPr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t-LT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Antibiotikai neveikia virusų.</a:t>
            </a:r>
          </a:p>
          <a:p>
            <a:pPr>
              <a:buNone/>
            </a:pPr>
            <a:r>
              <a:rPr lang="lt-LT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Virusai dauginasi gyvų ląstelių viduje. Sudėtinga sukurti vaistus, kurie nepažeistų ląstelių.</a:t>
            </a:r>
            <a:endParaRPr lang="lt-LT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Neringa Stravinskienė</a:t>
            </a:r>
            <a:endParaRPr lang="lt-LT"/>
          </a:p>
        </p:txBody>
      </p:sp>
      <p:sp>
        <p:nvSpPr>
          <p:cNvPr id="8" name="TextBox 7"/>
          <p:cNvSpPr txBox="1"/>
          <p:nvPr/>
        </p:nvSpPr>
        <p:spPr>
          <a:xfrm>
            <a:off x="683568" y="5805264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Kodėl sergant gripu nereikia gerti antibiotikų?</a:t>
            </a:r>
            <a:endParaRPr lang="lt-L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raštės vietos rezervavimo ženklas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Neringa Stravinskienė</a:t>
            </a:r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 idx="4294967295"/>
          </p:nvPr>
        </p:nvSpPr>
        <p:spPr>
          <a:xfrm>
            <a:off x="0" y="260648"/>
            <a:ext cx="9021688" cy="1143000"/>
          </a:xfrm>
        </p:spPr>
        <p:txBody>
          <a:bodyPr>
            <a:normAutofit fontScale="90000"/>
          </a:bodyPr>
          <a:lstStyle/>
          <a:p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Bakterin</a:t>
            </a: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ė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ligos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eiga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kai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ligonis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vartoja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antibiotikus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Paveikslėlis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4" b="14004"/>
          <a:stretch/>
        </p:blipFill>
        <p:spPr>
          <a:xfrm>
            <a:off x="261257" y="1696470"/>
            <a:ext cx="8813534" cy="49303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2331031" y="3527431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 smtClean="0"/>
              <a:t>Bakterijų skaičius organizme</a:t>
            </a:r>
            <a:endParaRPr lang="lt-LT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51712" y="6396015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 smtClean="0">
                <a:latin typeface="Comic Sans MS" pitchFamily="66" charset="0"/>
              </a:rPr>
              <a:t>Laikas dienomis</a:t>
            </a:r>
            <a:endParaRPr lang="lt-LT" sz="2400" b="1" dirty="0">
              <a:latin typeface="Comic Sans MS" pitchFamily="66" charset="0"/>
            </a:endParaRPr>
          </a:p>
        </p:txBody>
      </p:sp>
      <p:sp>
        <p:nvSpPr>
          <p:cNvPr id="11" name="Stačiakampis 10"/>
          <p:cNvSpPr/>
          <p:nvPr/>
        </p:nvSpPr>
        <p:spPr>
          <a:xfrm>
            <a:off x="7847856" y="5900983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endParaRPr lang="lt-LT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8759" y="5865271"/>
            <a:ext cx="1036637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7207" y="5865271"/>
            <a:ext cx="1036637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0325" y="5855742"/>
            <a:ext cx="1036637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6664" y="5862092"/>
            <a:ext cx="1036637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862093"/>
            <a:ext cx="1030287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0075" y="5862093"/>
            <a:ext cx="1036637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tačiakampis paaiškinimas 11"/>
          <p:cNvSpPr/>
          <p:nvPr/>
        </p:nvSpPr>
        <p:spPr>
          <a:xfrm>
            <a:off x="1176922" y="1556792"/>
            <a:ext cx="1348603" cy="977727"/>
          </a:xfrm>
          <a:prstGeom prst="wedgeRectCallout">
            <a:avLst>
              <a:gd name="adj1" fmla="val 128605"/>
              <a:gd name="adj2" fmla="val -141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Pradėti vartoti antibiotikai</a:t>
            </a:r>
            <a:endParaRPr lang="lt-LT" dirty="0"/>
          </a:p>
        </p:txBody>
      </p:sp>
      <p:sp>
        <p:nvSpPr>
          <p:cNvPr id="13" name="Stačiakampis paaiškinimas 12"/>
          <p:cNvSpPr/>
          <p:nvPr/>
        </p:nvSpPr>
        <p:spPr>
          <a:xfrm>
            <a:off x="4652752" y="1704319"/>
            <a:ext cx="1915593" cy="591257"/>
          </a:xfrm>
          <a:prstGeom prst="wedgeRectCallout">
            <a:avLst>
              <a:gd name="adj1" fmla="val -52883"/>
              <a:gd name="adj2" fmla="val 14866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Ligonio savijauta gerėja</a:t>
            </a:r>
            <a:endParaRPr lang="lt-LT" dirty="0"/>
          </a:p>
        </p:txBody>
      </p:sp>
      <p:sp>
        <p:nvSpPr>
          <p:cNvPr id="14" name="Stačiakampis paaiškinimas 13"/>
          <p:cNvSpPr/>
          <p:nvPr/>
        </p:nvSpPr>
        <p:spPr>
          <a:xfrm>
            <a:off x="7092280" y="1196754"/>
            <a:ext cx="1872208" cy="1512166"/>
          </a:xfrm>
          <a:prstGeom prst="wedgeRectCallout">
            <a:avLst>
              <a:gd name="adj1" fmla="val -34891"/>
              <a:gd name="adj2" fmla="val 9689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Liga atsinaujina , jei ligonis anksčiau laiko nutraukia gydymą</a:t>
            </a:r>
            <a:endParaRPr lang="lt-LT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3505" y="5899470"/>
            <a:ext cx="1036637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1747" y="5755820"/>
            <a:ext cx="1036637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tačiakampis paaiškinimas 14"/>
          <p:cNvSpPr/>
          <p:nvPr/>
        </p:nvSpPr>
        <p:spPr>
          <a:xfrm>
            <a:off x="6804248" y="4941168"/>
            <a:ext cx="1944216" cy="830165"/>
          </a:xfrm>
          <a:prstGeom prst="wedgeRectCallout">
            <a:avLst>
              <a:gd name="adj1" fmla="val 49821"/>
              <a:gd name="adj2" fmla="val 13865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Gydytojo nurodyta antibiotikų vartojimo pabaiga</a:t>
            </a:r>
            <a:endParaRPr lang="lt-LT" dirty="0"/>
          </a:p>
        </p:txBody>
      </p:sp>
      <p:sp>
        <p:nvSpPr>
          <p:cNvPr id="16" name="Struktūrinė schema: procesas 15"/>
          <p:cNvSpPr/>
          <p:nvPr/>
        </p:nvSpPr>
        <p:spPr>
          <a:xfrm>
            <a:off x="6568345" y="3645025"/>
            <a:ext cx="2396143" cy="792088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Pasveikstama, jei vaistai vartojami iki gydytojo nurodytos datos.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xmlns="" val="211210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ntraštė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Vaistų šalutinis poveikis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urinio vietos rezervavimo ženklas 8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lt-LT" b="1" i="1" dirty="0" smtClean="0">
                <a:latin typeface="Comic Sans MS" pitchFamily="66" charset="0"/>
              </a:rPr>
              <a:t>Šalutinis poveikis: pykinimas, vėmimas, viduriavimas, galvos svaigimas.</a:t>
            </a:r>
          </a:p>
          <a:p>
            <a:r>
              <a:rPr lang="lt-LT" b="1" i="1" dirty="0" smtClean="0">
                <a:latin typeface="Comic Sans MS" pitchFamily="66" charset="0"/>
              </a:rPr>
              <a:t>Antibiotikai gali sunaikinti ir reikalingus mūsų organizmui mikroorganizmus – </a:t>
            </a:r>
            <a:r>
              <a:rPr lang="lt-LT" b="1" i="1" dirty="0" err="1" smtClean="0">
                <a:latin typeface="Comic Sans MS" pitchFamily="66" charset="0"/>
              </a:rPr>
              <a:t>pvz</a:t>
            </a:r>
            <a:r>
              <a:rPr lang="lt-LT" b="1" i="1" dirty="0" smtClean="0">
                <a:latin typeface="Comic Sans MS" pitchFamily="66" charset="0"/>
              </a:rPr>
              <a:t>.: mūsų žarnyne gyvena bakterijos, kurios labai svarbios virškinimui. Vartojant antibiotikus reikėtų vartoti kapsules su bakterijomis, kurios padeda atkurti žarnyno terpę.</a:t>
            </a:r>
            <a:endParaRPr lang="lt-LT" b="1" i="1" dirty="0">
              <a:latin typeface="Comic Sans MS" pitchFamily="66" charset="0"/>
            </a:endParaRPr>
          </a:p>
        </p:txBody>
      </p:sp>
      <p:sp>
        <p:nvSpPr>
          <p:cNvPr id="7" name="Poraštės vietos rezervavimo ženklas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                                Neringa Stravinskienė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34185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Popierius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468</Words>
  <Application>Microsoft Office PowerPoint</Application>
  <PresentationFormat>Demonstracija ekrane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13</vt:i4>
      </vt:variant>
    </vt:vector>
  </HeadingPairs>
  <TitlesOfParts>
    <vt:vector size="14" baseType="lpstr">
      <vt:lpstr>Office tema</vt:lpstr>
      <vt:lpstr>Skaidrė 1</vt:lpstr>
      <vt:lpstr>Tikslai ir uždaviniai</vt:lpstr>
      <vt:lpstr>Vaistai</vt:lpstr>
      <vt:lpstr>Kokius simptomus slopinti dažniausiai geriate vaistus?</vt:lpstr>
      <vt:lpstr>Antibiotikai</vt:lpstr>
      <vt:lpstr>Penicilinas – iš pelėsio grybo !</vt:lpstr>
      <vt:lpstr>Piktnaudžiavimas antibiotikais ir netinkamas jų vartojimas gali tapti atsparių antibiotikams bakterijų atsiradimo priežastimi.</vt:lpstr>
      <vt:lpstr>Bakterinės ligos eiga, kai ligonis vartoja antibiotikus</vt:lpstr>
      <vt:lpstr>Vaistų šalutinis poveikis</vt:lpstr>
      <vt:lpstr>Virškinimui naudingų bakterijų gausu kai kuriuose pieno produktuose</vt:lpstr>
      <vt:lpstr>Vaisto vartojimo lapelio nagrinėjimas</vt:lpstr>
      <vt:lpstr>Skaidrė 12</vt:lpstr>
      <vt:lpstr>Skaidrė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Skaidrė 1</dc:title>
  <dc:creator>Biologija</dc:creator>
  <cp:lastModifiedBy>Biologija</cp:lastModifiedBy>
  <cp:revision>26</cp:revision>
  <dcterms:created xsi:type="dcterms:W3CDTF">2011-11-24T06:14:05Z</dcterms:created>
  <dcterms:modified xsi:type="dcterms:W3CDTF">2011-11-29T07:18:04Z</dcterms:modified>
</cp:coreProperties>
</file>