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66" r:id="rId5"/>
    <p:sldId id="265" r:id="rId6"/>
    <p:sldId id="267" r:id="rId7"/>
    <p:sldId id="268" r:id="rId8"/>
    <p:sldId id="269" r:id="rId9"/>
    <p:sldId id="261" r:id="rId10"/>
    <p:sldId id="276" r:id="rId11"/>
    <p:sldId id="260" r:id="rId12"/>
    <p:sldId id="259" r:id="rId13"/>
    <p:sldId id="284" r:id="rId14"/>
    <p:sldId id="296" r:id="rId15"/>
    <p:sldId id="291" r:id="rId16"/>
    <p:sldId id="285" r:id="rId17"/>
    <p:sldId id="286" r:id="rId18"/>
    <p:sldId id="287" r:id="rId19"/>
    <p:sldId id="288" r:id="rId20"/>
    <p:sldId id="290" r:id="rId21"/>
    <p:sldId id="289" r:id="rId22"/>
    <p:sldId id="295" r:id="rId23"/>
    <p:sldId id="270" r:id="rId24"/>
    <p:sldId id="272" r:id="rId25"/>
    <p:sldId id="273" r:id="rId26"/>
    <p:sldId id="274" r:id="rId27"/>
    <p:sldId id="277" r:id="rId28"/>
    <p:sldId id="262" r:id="rId29"/>
    <p:sldId id="263" r:id="rId30"/>
    <p:sldId id="264" r:id="rId31"/>
    <p:sldId id="278" r:id="rId32"/>
    <p:sldId id="279" r:id="rId33"/>
    <p:sldId id="280" r:id="rId34"/>
    <p:sldId id="271" r:id="rId35"/>
    <p:sldId id="281" r:id="rId36"/>
    <p:sldId id="282" r:id="rId37"/>
    <p:sldId id="292" r:id="rId38"/>
    <p:sldId id="283" r:id="rId39"/>
    <p:sldId id="293" r:id="rId40"/>
    <p:sldId id="275" r:id="rId41"/>
    <p:sldId id="294" r:id="rId42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065206-9D11-4309-8790-04E26B538618}" type="datetimeFigureOut">
              <a:rPr lang="lt-LT"/>
              <a:pPr>
                <a:defRPr/>
              </a:pPr>
              <a:t>2013.05.19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C20BD7-DEBE-4182-9019-F70A5CE103F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26619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77A2DB-443A-49E7-A3CF-923184FF1A29}" type="datetimeFigureOut">
              <a:rPr lang="lt-LT"/>
              <a:pPr>
                <a:defRPr/>
              </a:pPr>
              <a:t>2013.05.19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 smtClean="0"/>
              <a:t>Spustelėję redag. ruoš. teksto stilių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  <a:endParaRPr lang="lt-LT" noProof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E12B3-F908-463E-AFCE-850A831FEEB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52155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kaidrės vaizdo vietos rezervavimo ženkla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smtClean="0"/>
          </a:p>
        </p:txBody>
      </p:sp>
      <p:sp>
        <p:nvSpPr>
          <p:cNvPr id="16387" name="Poraštės vietos rezervavimo ženklas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t-LT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17831-5DCE-41EE-B822-5D6E1E56835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D485-743B-48D8-A1D7-CA3476AE8C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2A940-FE62-4166-AD0E-D09EBD45C76E}" type="slidenum">
              <a:rPr lang="en-US"/>
              <a:pPr/>
              <a:t>22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lt-L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A0D68F-2DE1-46BA-9E1B-85B068CA3DA3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7E6D6-E567-4310-90F6-05867ABDAC08}" type="slidenum"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DE3F-5CCB-4FD6-A268-00AC8DBABC2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A6E7-C74E-4EEC-A353-FB8ED296099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37FF-178A-428B-A4FD-FDFF486E14B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5CE5-2BAF-43C6-ADA5-A4975526FD6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01A1-0CEF-4B8E-A824-35D3761856C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061B-6945-45EB-AB73-955073042E4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673B-B397-4AA7-AD36-301AC5A5D23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CD4B2-8D4B-43AF-AC3D-3DAE7FACE6D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A34F-2BB1-4673-A6EA-51D3EB4F916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EDCA7-CB51-43DC-995E-AFCC30034DF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FFA8-D7B6-4975-B7CB-8CC255FB862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pavad. stilių</a:t>
            </a:r>
          </a:p>
        </p:txBody>
      </p:sp>
      <p:sp>
        <p:nvSpPr>
          <p:cNvPr id="49155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2783BA-A5C3-48E1-B068-84FBD782C2A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yancshaw.com/Files/micro/Animations/Enzyme-Substrate/micro_enzyme-substrate.sw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enzymes/biochem.path.swf" TargetMode="External"/><Relationship Id="rId2" Type="http://schemas.openxmlformats.org/officeDocument/2006/relationships/hyperlink" Target="http://www.stolaf.edu/people/giannini/flashanimat/enzymes/chemical%20interaction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laf.edu/people/giannini/flashanimat/enzymes/allosteric.sw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laf.edu/people/giannini/flashanimat/enzymes/prox-orien.sw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chool.com/science/biology_place/labbench/lab2/ph.html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enzymes/transition%20state.sw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ija10.wikispaces.com/Power+point+analogai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cience.co.uk/animations/anim_2.htm" TargetMode="External"/><Relationship Id="rId2" Type="http://schemas.openxmlformats.org/officeDocument/2006/relationships/hyperlink" Target="http://www.ryancshaw.com/Files/micro/Animations/Enzyme-Substrate/micro_enzyme-substrate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olaf.edu/people/giannini/flashanimat/enzymes/enzyme.sw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 rot="20319059">
            <a:off x="901710" y="2193445"/>
            <a:ext cx="616707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Fermentai</a:t>
            </a:r>
          </a:p>
        </p:txBody>
      </p:sp>
      <p:sp>
        <p:nvSpPr>
          <p:cNvPr id="15362" name="Datos vietos rezervavimo ženklas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>
                <a:solidFill>
                  <a:schemeClr val="tx1"/>
                </a:solidFill>
                <a:cs typeface="Arial" charset="0"/>
              </a:rPr>
              <a:t>2011.10.29</a:t>
            </a:r>
          </a:p>
        </p:txBody>
      </p:sp>
      <p:sp>
        <p:nvSpPr>
          <p:cNvPr id="15363" name="Poraštės vietos rezervavimo ženklas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>
                <a:solidFill>
                  <a:schemeClr val="tx1"/>
                </a:solidFill>
                <a:cs typeface="Arial" charset="0"/>
              </a:rPr>
              <a:t>Neringa Stravinskienė                   Griškabūdžio gimnazija</a:t>
            </a:r>
          </a:p>
        </p:txBody>
      </p:sp>
      <p:pic>
        <p:nvPicPr>
          <p:cNvPr id="15364" name="Paveikslėlis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16338"/>
            <a:ext cx="2847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403350" y="5445125"/>
            <a:ext cx="6048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2400" b="1" i="1">
                <a:latin typeface="Comic Sans MS" pitchFamily="66" charset="0"/>
              </a:rPr>
              <a:t>G.Williams ,,Biologija tau“ I dalis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Fermento ir substrato koncentracija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602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lt-LT" b="1" smtClean="0">
                <a:latin typeface="Comic Sans MS" pitchFamily="66" charset="0"/>
              </a:rPr>
              <a:t>Kai tinkamos fermento veiklai sąlygos, fermentinės reakcijos greitis tiesiogiai proporcingas fermento koncentracijai.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endParaRPr lang="lt-LT" b="1" smtClean="0">
              <a:latin typeface="Comic Sans MS" pitchFamily="66" charset="0"/>
            </a:endParaRP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lt-LT" b="1" smtClean="0">
                <a:latin typeface="Comic Sans MS" pitchFamily="66" charset="0"/>
              </a:rPr>
              <a:t>Jei fermento kiekis nekinta, tai didinant substrato kiekį reakcijos greitis didėja tik iki tam tikros ribos.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Fermento veiklos priklausomybė nuo temperatūros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6626" name="Group 28"/>
          <p:cNvGrpSpPr>
            <a:grpSpLocks/>
          </p:cNvGrpSpPr>
          <p:nvPr/>
        </p:nvGrpSpPr>
        <p:grpSpPr bwMode="auto">
          <a:xfrm>
            <a:off x="836613" y="1936750"/>
            <a:ext cx="6783387" cy="4173538"/>
            <a:chOff x="527" y="1220"/>
            <a:chExt cx="4273" cy="2629"/>
          </a:xfrm>
        </p:grpSpPr>
        <p:grpSp>
          <p:nvGrpSpPr>
            <p:cNvPr id="26627" name="Group 4"/>
            <p:cNvGrpSpPr>
              <a:grpSpLocks/>
            </p:cNvGrpSpPr>
            <p:nvPr/>
          </p:nvGrpSpPr>
          <p:grpSpPr bwMode="auto">
            <a:xfrm>
              <a:off x="527" y="1220"/>
              <a:ext cx="3832" cy="2629"/>
              <a:chOff x="1236" y="1692"/>
              <a:chExt cx="9579" cy="6572"/>
            </a:xfrm>
          </p:grpSpPr>
          <p:sp>
            <p:nvSpPr>
              <p:cNvPr id="26631" name="Text Box 5"/>
              <p:cNvSpPr txBox="1">
                <a:spLocks noChangeArrowheads="1"/>
              </p:cNvSpPr>
              <p:nvPr/>
            </p:nvSpPr>
            <p:spPr bwMode="auto">
              <a:xfrm>
                <a:off x="3701" y="7669"/>
                <a:ext cx="7114" cy="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/>
                  <a:t>Temperat</a:t>
                </a:r>
                <a:r>
                  <a:rPr lang="lt-LT" b="1"/>
                  <a:t>ū</a:t>
                </a:r>
                <a:r>
                  <a:rPr lang="fr-FR" b="1"/>
                  <a:t>r</a:t>
                </a:r>
                <a:r>
                  <a:rPr lang="lt-LT" b="1"/>
                  <a:t>a</a:t>
                </a:r>
                <a:r>
                  <a:rPr lang="fr-FR" b="1"/>
                  <a:t> / °C</a:t>
                </a:r>
                <a:endParaRPr lang="fr-FR">
                  <a:latin typeface="Calibri" pitchFamily="34" charset="0"/>
                </a:endParaRPr>
              </a:p>
            </p:txBody>
          </p:sp>
          <p:grpSp>
            <p:nvGrpSpPr>
              <p:cNvPr id="26632" name="Group 6"/>
              <p:cNvGrpSpPr>
                <a:grpSpLocks/>
              </p:cNvGrpSpPr>
              <p:nvPr/>
            </p:nvGrpSpPr>
            <p:grpSpPr bwMode="auto">
              <a:xfrm>
                <a:off x="1236" y="1692"/>
                <a:ext cx="9228" cy="5466"/>
                <a:chOff x="1236" y="347"/>
                <a:chExt cx="9228" cy="5466"/>
              </a:xfrm>
            </p:grpSpPr>
            <p:sp>
              <p:nvSpPr>
                <p:cNvPr id="26639" name="Line 7"/>
                <p:cNvSpPr>
                  <a:spLocks noChangeShapeType="1"/>
                </p:cNvSpPr>
                <p:nvPr/>
              </p:nvSpPr>
              <p:spPr bwMode="auto">
                <a:xfrm>
                  <a:off x="3969" y="347"/>
                  <a:ext cx="0" cy="522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26640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7223" y="2298"/>
                  <a:ext cx="0" cy="648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26641" name="Line 9"/>
                <p:cNvSpPr>
                  <a:spLocks noChangeShapeType="1"/>
                </p:cNvSpPr>
                <p:nvPr/>
              </p:nvSpPr>
              <p:spPr bwMode="auto">
                <a:xfrm>
                  <a:off x="3969" y="554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26642" name="Line 10"/>
                <p:cNvSpPr>
                  <a:spLocks noChangeShapeType="1"/>
                </p:cNvSpPr>
                <p:nvPr/>
              </p:nvSpPr>
              <p:spPr bwMode="auto">
                <a:xfrm>
                  <a:off x="5180" y="552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26643" name="Line 11"/>
                <p:cNvSpPr>
                  <a:spLocks noChangeShapeType="1"/>
                </p:cNvSpPr>
                <p:nvPr/>
              </p:nvSpPr>
              <p:spPr bwMode="auto">
                <a:xfrm>
                  <a:off x="6340" y="552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26644" name="Line 12"/>
                <p:cNvSpPr>
                  <a:spLocks noChangeShapeType="1"/>
                </p:cNvSpPr>
                <p:nvPr/>
              </p:nvSpPr>
              <p:spPr bwMode="auto">
                <a:xfrm>
                  <a:off x="7576" y="552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26645" name="Line 13"/>
                <p:cNvSpPr>
                  <a:spLocks noChangeShapeType="1"/>
                </p:cNvSpPr>
                <p:nvPr/>
              </p:nvSpPr>
              <p:spPr bwMode="auto">
                <a:xfrm>
                  <a:off x="8762" y="554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26646" name="Line 14"/>
                <p:cNvSpPr>
                  <a:spLocks noChangeShapeType="1"/>
                </p:cNvSpPr>
                <p:nvPr/>
              </p:nvSpPr>
              <p:spPr bwMode="auto">
                <a:xfrm>
                  <a:off x="10049" y="5549"/>
                  <a:ext cx="0" cy="26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2664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236" y="2095"/>
                  <a:ext cx="2410" cy="1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lt-LT" b="1"/>
                    <a:t>Fermento </a:t>
                  </a:r>
                </a:p>
                <a:p>
                  <a:pPr algn="ctr"/>
                  <a:r>
                    <a:rPr lang="lt-LT" b="1"/>
                    <a:t>aktyvumas</a:t>
                  </a:r>
                  <a:endParaRPr lang="fr-FR">
                    <a:latin typeface="Calibri" pitchFamily="34" charset="0"/>
                  </a:endParaRPr>
                </a:p>
              </p:txBody>
            </p:sp>
            <p:sp>
              <p:nvSpPr>
                <p:cNvPr id="26648" name="Freeform 16"/>
                <p:cNvSpPr>
                  <a:spLocks/>
                </p:cNvSpPr>
                <p:nvPr/>
              </p:nvSpPr>
              <p:spPr bwMode="auto">
                <a:xfrm>
                  <a:off x="3957" y="1329"/>
                  <a:ext cx="6218" cy="4196"/>
                </a:xfrm>
                <a:custGeom>
                  <a:avLst/>
                  <a:gdLst>
                    <a:gd name="T0" fmla="*/ 0 w 3697"/>
                    <a:gd name="T1" fmla="*/ 5685 h 3097"/>
                    <a:gd name="T2" fmla="*/ 1631 w 3697"/>
                    <a:gd name="T3" fmla="*/ 5520 h 3097"/>
                    <a:gd name="T4" fmla="*/ 3966 w 3697"/>
                    <a:gd name="T5" fmla="*/ 4749 h 3097"/>
                    <a:gd name="T6" fmla="*/ 6087 w 3697"/>
                    <a:gd name="T7" fmla="*/ 2821 h 3097"/>
                    <a:gd name="T8" fmla="*/ 7404 w 3697"/>
                    <a:gd name="T9" fmla="*/ 440 h 3097"/>
                    <a:gd name="T10" fmla="*/ 7870 w 3697"/>
                    <a:gd name="T11" fmla="*/ 177 h 3097"/>
                    <a:gd name="T12" fmla="*/ 8040 w 3697"/>
                    <a:gd name="T13" fmla="*/ 371 h 3097"/>
                    <a:gd name="T14" fmla="*/ 8209 w 3697"/>
                    <a:gd name="T15" fmla="*/ 702 h 3097"/>
                    <a:gd name="T16" fmla="*/ 8845 w 3697"/>
                    <a:gd name="T17" fmla="*/ 2105 h 3097"/>
                    <a:gd name="T18" fmla="*/ 9844 w 3697"/>
                    <a:gd name="T19" fmla="*/ 3290 h 3097"/>
                    <a:gd name="T20" fmla="*/ 10458 w 3697"/>
                    <a:gd name="T21" fmla="*/ 3730 h 30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97"/>
                    <a:gd name="T34" fmla="*/ 0 h 3097"/>
                    <a:gd name="T35" fmla="*/ 3697 w 3697"/>
                    <a:gd name="T36" fmla="*/ 3097 h 30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97" h="3097">
                      <a:moveTo>
                        <a:pt x="0" y="3097"/>
                      </a:moveTo>
                      <a:cubicBezTo>
                        <a:pt x="97" y="3082"/>
                        <a:pt x="343" y="3092"/>
                        <a:pt x="577" y="3007"/>
                      </a:cubicBezTo>
                      <a:cubicBezTo>
                        <a:pt x="811" y="2922"/>
                        <a:pt x="1139" y="2832"/>
                        <a:pt x="1402" y="2587"/>
                      </a:cubicBezTo>
                      <a:cubicBezTo>
                        <a:pt x="1665" y="2342"/>
                        <a:pt x="1950" y="1928"/>
                        <a:pt x="2152" y="1537"/>
                      </a:cubicBezTo>
                      <a:cubicBezTo>
                        <a:pt x="2354" y="1146"/>
                        <a:pt x="2512" y="480"/>
                        <a:pt x="2617" y="240"/>
                      </a:cubicBezTo>
                      <a:cubicBezTo>
                        <a:pt x="2722" y="0"/>
                        <a:pt x="2745" y="103"/>
                        <a:pt x="2782" y="97"/>
                      </a:cubicBezTo>
                      <a:cubicBezTo>
                        <a:pt x="2819" y="91"/>
                        <a:pt x="2822" y="155"/>
                        <a:pt x="2842" y="202"/>
                      </a:cubicBezTo>
                      <a:cubicBezTo>
                        <a:pt x="2862" y="249"/>
                        <a:pt x="2855" y="225"/>
                        <a:pt x="2902" y="382"/>
                      </a:cubicBezTo>
                      <a:cubicBezTo>
                        <a:pt x="2949" y="539"/>
                        <a:pt x="3031" y="912"/>
                        <a:pt x="3127" y="1147"/>
                      </a:cubicBezTo>
                      <a:cubicBezTo>
                        <a:pt x="3223" y="1382"/>
                        <a:pt x="3385" y="1645"/>
                        <a:pt x="3480" y="1792"/>
                      </a:cubicBezTo>
                      <a:cubicBezTo>
                        <a:pt x="3575" y="1939"/>
                        <a:pt x="3652" y="1982"/>
                        <a:pt x="3697" y="2032"/>
                      </a:cubicBezTo>
                    </a:path>
                  </a:pathLst>
                </a:custGeom>
                <a:noFill/>
                <a:ln w="254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</p:grpSp>
          <p:sp>
            <p:nvSpPr>
              <p:cNvPr id="26633" name="Text Box 17"/>
              <p:cNvSpPr txBox="1">
                <a:spLocks noChangeArrowheads="1"/>
              </p:cNvSpPr>
              <p:nvPr/>
            </p:nvSpPr>
            <p:spPr bwMode="auto">
              <a:xfrm>
                <a:off x="3580" y="7125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/>
                  <a:t>0</a:t>
                </a:r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26634" name="Text Box 18"/>
              <p:cNvSpPr txBox="1">
                <a:spLocks noChangeArrowheads="1"/>
              </p:cNvSpPr>
              <p:nvPr/>
            </p:nvSpPr>
            <p:spPr bwMode="auto">
              <a:xfrm>
                <a:off x="4780" y="7100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/>
                  <a:t>10</a:t>
                </a:r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26635" name="Text Box 19"/>
              <p:cNvSpPr txBox="1">
                <a:spLocks noChangeArrowheads="1"/>
              </p:cNvSpPr>
              <p:nvPr/>
            </p:nvSpPr>
            <p:spPr bwMode="auto">
              <a:xfrm>
                <a:off x="5940" y="7160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/>
                  <a:t>20</a:t>
                </a:r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26636" name="Text Box 20"/>
              <p:cNvSpPr txBox="1">
                <a:spLocks noChangeArrowheads="1"/>
              </p:cNvSpPr>
              <p:nvPr/>
            </p:nvSpPr>
            <p:spPr bwMode="auto">
              <a:xfrm>
                <a:off x="7180" y="7160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/>
                  <a:t>30</a:t>
                </a:r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26637" name="Text Box 21"/>
              <p:cNvSpPr txBox="1">
                <a:spLocks noChangeArrowheads="1"/>
              </p:cNvSpPr>
              <p:nvPr/>
            </p:nvSpPr>
            <p:spPr bwMode="auto">
              <a:xfrm>
                <a:off x="8340" y="7180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/>
                  <a:t>40</a:t>
                </a:r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26638" name="Text Box 22"/>
              <p:cNvSpPr txBox="1">
                <a:spLocks noChangeArrowheads="1"/>
              </p:cNvSpPr>
              <p:nvPr/>
            </p:nvSpPr>
            <p:spPr bwMode="auto">
              <a:xfrm>
                <a:off x="9680" y="7180"/>
                <a:ext cx="780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/>
                  <a:t>50</a:t>
                </a:r>
                <a:endParaRPr lang="fr-FR">
                  <a:latin typeface="Calibri" pitchFamily="34" charset="0"/>
                </a:endParaRPr>
              </a:p>
            </p:txBody>
          </p:sp>
        </p:grpSp>
        <p:sp>
          <p:nvSpPr>
            <p:cNvPr id="26628" name="Line 23"/>
            <p:cNvSpPr>
              <a:spLocks noChangeShapeType="1"/>
            </p:cNvSpPr>
            <p:nvPr/>
          </p:nvSpPr>
          <p:spPr bwMode="auto">
            <a:xfrm>
              <a:off x="1821" y="2132"/>
              <a:ext cx="1125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6629" name="Line 24"/>
            <p:cNvSpPr>
              <a:spLocks noChangeShapeType="1"/>
            </p:cNvSpPr>
            <p:nvPr/>
          </p:nvSpPr>
          <p:spPr bwMode="auto">
            <a:xfrm>
              <a:off x="3754" y="2092"/>
              <a:ext cx="404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6630" name="Text Box 26"/>
            <p:cNvSpPr txBox="1">
              <a:spLocks noChangeArrowheads="1"/>
            </p:cNvSpPr>
            <p:nvPr/>
          </p:nvSpPr>
          <p:spPr bwMode="auto">
            <a:xfrm>
              <a:off x="3747" y="1742"/>
              <a:ext cx="10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>
                  <a:solidFill>
                    <a:srgbClr val="CC3300"/>
                  </a:solidFill>
                </a:rPr>
                <a:t>Denat</a:t>
              </a:r>
              <a:r>
                <a:rPr lang="lt-LT" b="1">
                  <a:solidFill>
                    <a:srgbClr val="CC3300"/>
                  </a:solidFill>
                </a:rPr>
                <a:t>ū</a:t>
              </a:r>
              <a:r>
                <a:rPr lang="fr-FR" b="1">
                  <a:solidFill>
                    <a:srgbClr val="CC3300"/>
                  </a:solidFill>
                </a:rPr>
                <a:t>ra</a:t>
              </a:r>
              <a:r>
                <a:rPr lang="lt-LT" b="1">
                  <a:solidFill>
                    <a:srgbClr val="CC3300"/>
                  </a:solidFill>
                </a:rPr>
                <a:t>cija</a:t>
              </a:r>
              <a:endParaRPr lang="fr-FR" b="1">
                <a:solidFill>
                  <a:srgbClr val="CC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Fermento veiklos priklausomybė nuo </a:t>
            </a: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674" name="Line 61"/>
          <p:cNvSpPr>
            <a:spLocks noChangeShapeType="1"/>
          </p:cNvSpPr>
          <p:nvPr/>
        </p:nvSpPr>
        <p:spPr bwMode="auto">
          <a:xfrm flipH="1">
            <a:off x="3317875" y="1905000"/>
            <a:ext cx="0" cy="619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28675" name="Line 62"/>
          <p:cNvSpPr>
            <a:spLocks noChangeShapeType="1"/>
          </p:cNvSpPr>
          <p:nvPr/>
        </p:nvSpPr>
        <p:spPr bwMode="auto">
          <a:xfrm flipH="1">
            <a:off x="5384800" y="1917700"/>
            <a:ext cx="0" cy="617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sp>
        <p:nvSpPr>
          <p:cNvPr id="37951" name="Text Box 63"/>
          <p:cNvSpPr txBox="1">
            <a:spLocks noChangeArrowheads="1"/>
          </p:cNvSpPr>
          <p:nvPr/>
        </p:nvSpPr>
        <p:spPr bwMode="auto">
          <a:xfrm>
            <a:off x="2738438" y="1844675"/>
            <a:ext cx="322103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i="1" dirty="0"/>
              <a:t>Optimaliausia fermento veikla</a:t>
            </a:r>
            <a:endParaRPr lang="fr-FR" b="1" i="1" dirty="0"/>
          </a:p>
        </p:txBody>
      </p:sp>
      <p:grpSp>
        <p:nvGrpSpPr>
          <p:cNvPr id="28677" name="Group 72"/>
          <p:cNvGrpSpPr>
            <a:grpSpLocks/>
          </p:cNvGrpSpPr>
          <p:nvPr/>
        </p:nvGrpSpPr>
        <p:grpSpPr bwMode="auto">
          <a:xfrm>
            <a:off x="1120775" y="2384425"/>
            <a:ext cx="6799263" cy="4110038"/>
            <a:chOff x="706" y="1502"/>
            <a:chExt cx="4283" cy="2589"/>
          </a:xfrm>
        </p:grpSpPr>
        <p:grpSp>
          <p:nvGrpSpPr>
            <p:cNvPr id="28678" name="Group 64"/>
            <p:cNvGrpSpPr>
              <a:grpSpLocks/>
            </p:cNvGrpSpPr>
            <p:nvPr/>
          </p:nvGrpSpPr>
          <p:grpSpPr bwMode="auto">
            <a:xfrm>
              <a:off x="1747" y="1502"/>
              <a:ext cx="2265" cy="2136"/>
              <a:chOff x="1747" y="1502"/>
              <a:chExt cx="2265" cy="2136"/>
            </a:xfrm>
          </p:grpSpPr>
          <p:sp>
            <p:nvSpPr>
              <p:cNvPr id="28692" name="Line 47"/>
              <p:cNvSpPr>
                <a:spLocks noChangeShapeType="1"/>
              </p:cNvSpPr>
              <p:nvPr/>
            </p:nvSpPr>
            <p:spPr bwMode="auto">
              <a:xfrm>
                <a:off x="1747" y="1502"/>
                <a:ext cx="0" cy="20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28693" name="Line 48"/>
              <p:cNvSpPr>
                <a:spLocks noChangeShapeType="1"/>
              </p:cNvSpPr>
              <p:nvPr/>
            </p:nvSpPr>
            <p:spPr bwMode="auto">
              <a:xfrm rot="5400000">
                <a:off x="2882" y="2400"/>
                <a:ext cx="0" cy="226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28694" name="Line 50"/>
              <p:cNvSpPr>
                <a:spLocks noChangeShapeType="1"/>
              </p:cNvSpPr>
              <p:nvPr/>
            </p:nvSpPr>
            <p:spPr bwMode="auto">
              <a:xfrm>
                <a:off x="1879" y="3534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28695" name="Line 51"/>
              <p:cNvSpPr>
                <a:spLocks noChangeShapeType="1"/>
              </p:cNvSpPr>
              <p:nvPr/>
            </p:nvSpPr>
            <p:spPr bwMode="auto">
              <a:xfrm>
                <a:off x="2301" y="3526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28696" name="Line 52"/>
              <p:cNvSpPr>
                <a:spLocks noChangeShapeType="1"/>
              </p:cNvSpPr>
              <p:nvPr/>
            </p:nvSpPr>
            <p:spPr bwMode="auto">
              <a:xfrm>
                <a:off x="2706" y="3526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28697" name="Line 53"/>
              <p:cNvSpPr>
                <a:spLocks noChangeShapeType="1"/>
              </p:cNvSpPr>
              <p:nvPr/>
            </p:nvSpPr>
            <p:spPr bwMode="auto">
              <a:xfrm>
                <a:off x="3137" y="3526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28698" name="Line 54"/>
              <p:cNvSpPr>
                <a:spLocks noChangeShapeType="1"/>
              </p:cNvSpPr>
              <p:nvPr/>
            </p:nvSpPr>
            <p:spPr bwMode="auto">
              <a:xfrm>
                <a:off x="3551" y="3534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28699" name="Line 55"/>
              <p:cNvSpPr>
                <a:spLocks noChangeShapeType="1"/>
              </p:cNvSpPr>
              <p:nvPr/>
            </p:nvSpPr>
            <p:spPr bwMode="auto">
              <a:xfrm>
                <a:off x="3999" y="3534"/>
                <a:ext cx="0" cy="1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</p:grpSp>
        <p:sp>
          <p:nvSpPr>
            <p:cNvPr id="28679" name="Text Box 56"/>
            <p:cNvSpPr txBox="1">
              <a:spLocks noChangeArrowheads="1"/>
            </p:cNvSpPr>
            <p:nvPr/>
          </p:nvSpPr>
          <p:spPr bwMode="auto">
            <a:xfrm>
              <a:off x="706" y="2185"/>
              <a:ext cx="928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lt-LT" b="1"/>
                <a:t>Fermento aktyvumas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28680" name="Freeform 57"/>
            <p:cNvSpPr>
              <a:spLocks/>
            </p:cNvSpPr>
            <p:nvPr/>
          </p:nvSpPr>
          <p:spPr bwMode="auto">
            <a:xfrm>
              <a:off x="1852" y="1597"/>
              <a:ext cx="2138" cy="1902"/>
            </a:xfrm>
            <a:custGeom>
              <a:avLst/>
              <a:gdLst>
                <a:gd name="T0" fmla="*/ 0 w 3645"/>
                <a:gd name="T1" fmla="*/ 76 h 3592"/>
                <a:gd name="T2" fmla="*/ 36 w 3645"/>
                <a:gd name="T3" fmla="*/ 34 h 3592"/>
                <a:gd name="T4" fmla="*/ 93 w 3645"/>
                <a:gd name="T5" fmla="*/ 8 h 3592"/>
                <a:gd name="T6" fmla="*/ 160 w 3645"/>
                <a:gd name="T7" fmla="*/ 8 h 3592"/>
                <a:gd name="T8" fmla="*/ 258 w 3645"/>
                <a:gd name="T9" fmla="*/ 59 h 3592"/>
                <a:gd name="T10" fmla="*/ 345 w 3645"/>
                <a:gd name="T11" fmla="*/ 214 h 3592"/>
                <a:gd name="T12" fmla="*/ 485 w 3645"/>
                <a:gd name="T13" fmla="*/ 492 h 3592"/>
                <a:gd name="T14" fmla="*/ 697 w 3645"/>
                <a:gd name="T15" fmla="*/ 858 h 3592"/>
                <a:gd name="T16" fmla="*/ 1004 w 3645"/>
                <a:gd name="T17" fmla="*/ 984 h 3592"/>
                <a:gd name="T18" fmla="*/ 1200 w 3645"/>
                <a:gd name="T19" fmla="*/ 997 h 3592"/>
                <a:gd name="T20" fmla="*/ 1254 w 3645"/>
                <a:gd name="T21" fmla="*/ 997 h 35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5"/>
                <a:gd name="T34" fmla="*/ 0 h 3592"/>
                <a:gd name="T35" fmla="*/ 3645 w 3645"/>
                <a:gd name="T36" fmla="*/ 3592 h 35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5" h="3592">
                  <a:moveTo>
                    <a:pt x="0" y="270"/>
                  </a:moveTo>
                  <a:cubicBezTo>
                    <a:pt x="15" y="245"/>
                    <a:pt x="60" y="160"/>
                    <a:pt x="105" y="120"/>
                  </a:cubicBezTo>
                  <a:cubicBezTo>
                    <a:pt x="150" y="80"/>
                    <a:pt x="210" y="45"/>
                    <a:pt x="270" y="30"/>
                  </a:cubicBezTo>
                  <a:cubicBezTo>
                    <a:pt x="330" y="15"/>
                    <a:pt x="385" y="0"/>
                    <a:pt x="465" y="30"/>
                  </a:cubicBezTo>
                  <a:cubicBezTo>
                    <a:pt x="545" y="60"/>
                    <a:pt x="660" y="87"/>
                    <a:pt x="750" y="210"/>
                  </a:cubicBezTo>
                  <a:cubicBezTo>
                    <a:pt x="840" y="333"/>
                    <a:pt x="895" y="508"/>
                    <a:pt x="1005" y="765"/>
                  </a:cubicBezTo>
                  <a:cubicBezTo>
                    <a:pt x="1115" y="1022"/>
                    <a:pt x="1240" y="1373"/>
                    <a:pt x="1410" y="1755"/>
                  </a:cubicBezTo>
                  <a:cubicBezTo>
                    <a:pt x="1580" y="2137"/>
                    <a:pt x="1774" y="2767"/>
                    <a:pt x="2025" y="3060"/>
                  </a:cubicBezTo>
                  <a:cubicBezTo>
                    <a:pt x="2276" y="3353"/>
                    <a:pt x="2674" y="3428"/>
                    <a:pt x="2918" y="3510"/>
                  </a:cubicBezTo>
                  <a:cubicBezTo>
                    <a:pt x="3162" y="3592"/>
                    <a:pt x="3367" y="3548"/>
                    <a:pt x="3488" y="3555"/>
                  </a:cubicBezTo>
                  <a:cubicBezTo>
                    <a:pt x="3609" y="3562"/>
                    <a:pt x="3612" y="3555"/>
                    <a:pt x="3645" y="3555"/>
                  </a:cubicBezTo>
                </a:path>
              </a:pathLst>
            </a:custGeom>
            <a:noFill/>
            <a:ln w="254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8681" name="Freeform 58"/>
            <p:cNvSpPr>
              <a:spLocks/>
            </p:cNvSpPr>
            <p:nvPr/>
          </p:nvSpPr>
          <p:spPr bwMode="auto">
            <a:xfrm>
              <a:off x="2257" y="1705"/>
              <a:ext cx="1760" cy="1750"/>
            </a:xfrm>
            <a:custGeom>
              <a:avLst/>
              <a:gdLst>
                <a:gd name="T0" fmla="*/ 0 w 3000"/>
                <a:gd name="T1" fmla="*/ 920 h 3308"/>
                <a:gd name="T2" fmla="*/ 83 w 3000"/>
                <a:gd name="T3" fmla="*/ 908 h 3308"/>
                <a:gd name="T4" fmla="*/ 227 w 3000"/>
                <a:gd name="T5" fmla="*/ 816 h 3308"/>
                <a:gd name="T6" fmla="*/ 346 w 3000"/>
                <a:gd name="T7" fmla="*/ 648 h 3308"/>
                <a:gd name="T8" fmla="*/ 428 w 3000"/>
                <a:gd name="T9" fmla="*/ 438 h 3308"/>
                <a:gd name="T10" fmla="*/ 475 w 3000"/>
                <a:gd name="T11" fmla="*/ 241 h 3308"/>
                <a:gd name="T12" fmla="*/ 527 w 3000"/>
                <a:gd name="T13" fmla="*/ 73 h 3308"/>
                <a:gd name="T14" fmla="*/ 568 w 3000"/>
                <a:gd name="T15" fmla="*/ 31 h 3308"/>
                <a:gd name="T16" fmla="*/ 656 w 3000"/>
                <a:gd name="T17" fmla="*/ 2 h 3308"/>
                <a:gd name="T18" fmla="*/ 728 w 3000"/>
                <a:gd name="T19" fmla="*/ 22 h 3308"/>
                <a:gd name="T20" fmla="*/ 800 w 3000"/>
                <a:gd name="T21" fmla="*/ 77 h 3308"/>
                <a:gd name="T22" fmla="*/ 893 w 3000"/>
                <a:gd name="T23" fmla="*/ 232 h 3308"/>
                <a:gd name="T24" fmla="*/ 970 w 3000"/>
                <a:gd name="T25" fmla="*/ 362 h 3308"/>
                <a:gd name="T26" fmla="*/ 1033 w 3000"/>
                <a:gd name="T27" fmla="*/ 459 h 33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00"/>
                <a:gd name="T43" fmla="*/ 0 h 3308"/>
                <a:gd name="T44" fmla="*/ 3000 w 3000"/>
                <a:gd name="T45" fmla="*/ 3308 h 33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00" h="3308">
                  <a:moveTo>
                    <a:pt x="0" y="3290"/>
                  </a:moveTo>
                  <a:cubicBezTo>
                    <a:pt x="65" y="3299"/>
                    <a:pt x="130" y="3308"/>
                    <a:pt x="240" y="3245"/>
                  </a:cubicBezTo>
                  <a:cubicBezTo>
                    <a:pt x="350" y="3182"/>
                    <a:pt x="533" y="3070"/>
                    <a:pt x="660" y="2915"/>
                  </a:cubicBezTo>
                  <a:cubicBezTo>
                    <a:pt x="787" y="2760"/>
                    <a:pt x="908" y="2540"/>
                    <a:pt x="1005" y="2315"/>
                  </a:cubicBezTo>
                  <a:cubicBezTo>
                    <a:pt x="1102" y="2090"/>
                    <a:pt x="1182" y="1808"/>
                    <a:pt x="1245" y="1565"/>
                  </a:cubicBezTo>
                  <a:cubicBezTo>
                    <a:pt x="1308" y="1322"/>
                    <a:pt x="1333" y="1077"/>
                    <a:pt x="1380" y="860"/>
                  </a:cubicBezTo>
                  <a:cubicBezTo>
                    <a:pt x="1427" y="643"/>
                    <a:pt x="1485" y="385"/>
                    <a:pt x="1530" y="260"/>
                  </a:cubicBezTo>
                  <a:cubicBezTo>
                    <a:pt x="1575" y="135"/>
                    <a:pt x="1588" y="152"/>
                    <a:pt x="1650" y="110"/>
                  </a:cubicBezTo>
                  <a:cubicBezTo>
                    <a:pt x="1712" y="68"/>
                    <a:pt x="1828" y="10"/>
                    <a:pt x="1905" y="5"/>
                  </a:cubicBezTo>
                  <a:cubicBezTo>
                    <a:pt x="1982" y="0"/>
                    <a:pt x="2045" y="35"/>
                    <a:pt x="2115" y="80"/>
                  </a:cubicBezTo>
                  <a:cubicBezTo>
                    <a:pt x="2185" y="125"/>
                    <a:pt x="2245" y="150"/>
                    <a:pt x="2325" y="275"/>
                  </a:cubicBezTo>
                  <a:cubicBezTo>
                    <a:pt x="2405" y="400"/>
                    <a:pt x="2513" y="660"/>
                    <a:pt x="2595" y="830"/>
                  </a:cubicBezTo>
                  <a:cubicBezTo>
                    <a:pt x="2677" y="1000"/>
                    <a:pt x="2753" y="1160"/>
                    <a:pt x="2820" y="1295"/>
                  </a:cubicBezTo>
                  <a:cubicBezTo>
                    <a:pt x="2887" y="1430"/>
                    <a:pt x="2962" y="1568"/>
                    <a:pt x="3000" y="1640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28682" name="Text Box 59"/>
            <p:cNvSpPr txBox="1">
              <a:spLocks noChangeArrowheads="1"/>
            </p:cNvSpPr>
            <p:nvPr/>
          </p:nvSpPr>
          <p:spPr bwMode="auto">
            <a:xfrm>
              <a:off x="4034" y="2407"/>
              <a:ext cx="95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lt-LT" b="1">
                  <a:solidFill>
                    <a:srgbClr val="0000FF"/>
                  </a:solidFill>
                </a:rPr>
                <a:t>Tripsinas 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28683" name="Text Box 60"/>
            <p:cNvSpPr txBox="1">
              <a:spLocks noChangeArrowheads="1"/>
            </p:cNvSpPr>
            <p:nvPr/>
          </p:nvSpPr>
          <p:spPr bwMode="auto">
            <a:xfrm>
              <a:off x="4017" y="3296"/>
              <a:ext cx="9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b="1">
                  <a:solidFill>
                    <a:srgbClr val="FF0000"/>
                  </a:solidFill>
                </a:rPr>
                <a:t>Pepsin</a:t>
              </a:r>
              <a:r>
                <a:rPr lang="lt-LT" b="1">
                  <a:solidFill>
                    <a:srgbClr val="FF0000"/>
                  </a:solidFill>
                </a:rPr>
                <a:t>as</a:t>
              </a:r>
              <a:endParaRPr lang="fr-FR">
                <a:latin typeface="Calibri" pitchFamily="34" charset="0"/>
              </a:endParaRPr>
            </a:p>
          </p:txBody>
        </p:sp>
        <p:grpSp>
          <p:nvGrpSpPr>
            <p:cNvPr id="28684" name="Group 71"/>
            <p:cNvGrpSpPr>
              <a:grpSpLocks/>
            </p:cNvGrpSpPr>
            <p:nvPr/>
          </p:nvGrpSpPr>
          <p:grpSpPr bwMode="auto">
            <a:xfrm>
              <a:off x="1781" y="3648"/>
              <a:ext cx="2409" cy="443"/>
              <a:chOff x="1781" y="3648"/>
              <a:chExt cx="2409" cy="443"/>
            </a:xfrm>
          </p:grpSpPr>
          <p:sp>
            <p:nvSpPr>
              <p:cNvPr id="28685" name="Text Box 49"/>
              <p:cNvSpPr txBox="1">
                <a:spLocks noChangeArrowheads="1"/>
              </p:cNvSpPr>
              <p:nvPr/>
            </p:nvSpPr>
            <p:spPr bwMode="auto">
              <a:xfrm>
                <a:off x="2742" y="3897"/>
                <a:ext cx="5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b="1"/>
                  <a:t>pH</a:t>
                </a:r>
                <a:endParaRPr lang="fr-FR">
                  <a:latin typeface="Calibri" pitchFamily="34" charset="0"/>
                </a:endParaRPr>
              </a:p>
            </p:txBody>
          </p:sp>
          <p:sp>
            <p:nvSpPr>
              <p:cNvPr id="28686" name="Text Box 65"/>
              <p:cNvSpPr txBox="1">
                <a:spLocks noChangeArrowheads="1"/>
              </p:cNvSpPr>
              <p:nvPr/>
            </p:nvSpPr>
            <p:spPr bwMode="auto">
              <a:xfrm>
                <a:off x="1781" y="3661"/>
                <a:ext cx="2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1</a:t>
                </a:r>
              </a:p>
            </p:txBody>
          </p:sp>
          <p:sp>
            <p:nvSpPr>
              <p:cNvPr id="28687" name="Text Box 66"/>
              <p:cNvSpPr txBox="1">
                <a:spLocks noChangeArrowheads="1"/>
              </p:cNvSpPr>
              <p:nvPr/>
            </p:nvSpPr>
            <p:spPr bwMode="auto">
              <a:xfrm>
                <a:off x="2194" y="3658"/>
                <a:ext cx="2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3</a:t>
                </a:r>
              </a:p>
            </p:txBody>
          </p:sp>
          <p:sp>
            <p:nvSpPr>
              <p:cNvPr id="28688" name="Text Box 67"/>
              <p:cNvSpPr txBox="1">
                <a:spLocks noChangeArrowheads="1"/>
              </p:cNvSpPr>
              <p:nvPr/>
            </p:nvSpPr>
            <p:spPr bwMode="auto">
              <a:xfrm>
                <a:off x="2589" y="3648"/>
                <a:ext cx="2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5</a:t>
                </a:r>
              </a:p>
            </p:txBody>
          </p:sp>
          <p:sp>
            <p:nvSpPr>
              <p:cNvPr id="28689" name="Text Box 68"/>
              <p:cNvSpPr txBox="1">
                <a:spLocks noChangeArrowheads="1"/>
              </p:cNvSpPr>
              <p:nvPr/>
            </p:nvSpPr>
            <p:spPr bwMode="auto">
              <a:xfrm>
                <a:off x="3017" y="3665"/>
                <a:ext cx="2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7</a:t>
                </a:r>
              </a:p>
            </p:txBody>
          </p:sp>
          <p:sp>
            <p:nvSpPr>
              <p:cNvPr id="28690" name="Text Box 69"/>
              <p:cNvSpPr txBox="1">
                <a:spLocks noChangeArrowheads="1"/>
              </p:cNvSpPr>
              <p:nvPr/>
            </p:nvSpPr>
            <p:spPr bwMode="auto">
              <a:xfrm>
                <a:off x="3443" y="3656"/>
                <a:ext cx="2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9</a:t>
                </a:r>
              </a:p>
            </p:txBody>
          </p:sp>
          <p:sp>
            <p:nvSpPr>
              <p:cNvPr id="28691" name="Text Box 70"/>
              <p:cNvSpPr txBox="1">
                <a:spLocks noChangeArrowheads="1"/>
              </p:cNvSpPr>
              <p:nvPr/>
            </p:nvSpPr>
            <p:spPr bwMode="auto">
              <a:xfrm>
                <a:off x="3792" y="3653"/>
                <a:ext cx="39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11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pic>
        <p:nvPicPr>
          <p:cNvPr id="30723" name="Paveikslėlis 4"/>
          <p:cNvPicPr>
            <a:picLocks noChangeAspect="1"/>
          </p:cNvPicPr>
          <p:nvPr/>
        </p:nvPicPr>
        <p:blipFill>
          <a:blip r:embed="rId2"/>
          <a:srcRect r="10406"/>
          <a:stretch>
            <a:fillRect/>
          </a:stretch>
        </p:blipFill>
        <p:spPr bwMode="auto">
          <a:xfrm>
            <a:off x="1116013" y="908050"/>
            <a:ext cx="7618412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-5400000">
            <a:off x="-1157287" y="3125788"/>
            <a:ext cx="4176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400" b="1" i="1">
                <a:latin typeface="Calibri" pitchFamily="34" charset="0"/>
              </a:rPr>
              <a:t>Fermento veikimo greitis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76850" y="6021388"/>
            <a:ext cx="3457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400" b="1" i="1">
                <a:latin typeface="Calibri" pitchFamily="34" charset="0"/>
              </a:rPr>
              <a:t>Temperatūra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35825" y="6021388"/>
            <a:ext cx="149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400" b="1" i="1">
                <a:latin typeface="Calibri" pitchFamily="34" charset="0"/>
              </a:rPr>
              <a:t>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913" y="404813"/>
            <a:ext cx="67691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Paaiškinkite grafike pavaizduotą reakciją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736304"/>
          </a:xfrm>
        </p:spPr>
        <p:txBody>
          <a:bodyPr/>
          <a:lstStyle/>
          <a:p>
            <a:r>
              <a:rPr lang="lt-LT" dirty="0">
                <a:hlinkClick r:id="rId2"/>
              </a:rPr>
              <a:t>http://</a:t>
            </a:r>
            <a:r>
              <a:rPr lang="lt-LT" dirty="0" smtClean="0">
                <a:hlinkClick r:id="rId2"/>
              </a:rPr>
              <a:t>www.ryancshaw.com/Files/micro/Animations/Enzyme-Substrate/micro_enzyme-substrate.swf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2011.10.29</a:t>
            </a:r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Neringa Stravinskienė                   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721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Užduotis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Fermentas </a:t>
            </a: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amilazė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yra krakmolą skaidantis fermentas. Paruoštos 4 mėgintuvėlių poros su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lt-L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milazės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ir krakmolo  tirpalais. Mėgintuvėliai patalpinti į keturias stiklines su skirtingos temperatūros vandeniu.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2011.10.29</a:t>
            </a:r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Neringa Stravinskienė                   Griškabūdžio gimnazija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2011.10.29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13" y="5056188"/>
            <a:ext cx="82804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Kodėl mėgintuvėliai su </a:t>
            </a:r>
            <a:r>
              <a:rPr lang="lt-L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amilazės</a:t>
            </a: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ir krakmolo tirpalais iš pradžių laikomi 5 minutes paruoštuose induose ?</a:t>
            </a:r>
          </a:p>
        </p:txBody>
      </p:sp>
      <p:sp>
        <p:nvSpPr>
          <p:cNvPr id="9" name="Stačiakampis 8"/>
          <p:cNvSpPr/>
          <p:nvPr/>
        </p:nvSpPr>
        <p:spPr>
          <a:xfrm>
            <a:off x="2124086" y="5339907"/>
            <a:ext cx="489582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Kad abu tirpalai būtų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vienodos temperatūros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88913"/>
            <a:ext cx="86518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4868863"/>
            <a:ext cx="82073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Koks faktorius turėjo įtakos krakmolo virtimui gliukoze?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2625801" y="5194322"/>
            <a:ext cx="39208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Temperatūra</a:t>
            </a:r>
          </a:p>
        </p:txBody>
      </p:sp>
      <p:pic>
        <p:nvPicPr>
          <p:cNvPr id="33797" name="Paveikslėlis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3" y="260350"/>
            <a:ext cx="85248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88" y="4816475"/>
            <a:ext cx="79930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Kuriuose mėgintuvėliuose visas krakmolas bus suskaidytas greičiausiai?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6876256" y="5445224"/>
            <a:ext cx="15327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+</a:t>
            </a:r>
            <a:r>
              <a:rPr lang="lt-L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37⁰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8"/>
            <a:ext cx="87137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213" y="4724400"/>
            <a:ext cx="79914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Kaip fermento </a:t>
            </a:r>
            <a:r>
              <a:rPr lang="lt-LT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amilazės</a:t>
            </a: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veikla keičiasi kintant temperatūrai?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450865" y="4841782"/>
            <a:ext cx="8291885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Kambario temperatūroje </a:t>
            </a:r>
            <a:r>
              <a:rPr lang="lt-LT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amilazė</a:t>
            </a:r>
            <a:r>
              <a:rPr lang="lt-LT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skaido krakmolą,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tačiau ne taip sparčiai, kaip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+37⁰ t,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visi</a:t>
            </a:r>
            <a:r>
              <a:rPr lang="lt-LT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š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kai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neskaido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k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rakmolo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+</a:t>
            </a:r>
            <a:r>
              <a:rPr lang="lt-LT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2⁰ ir +100⁰ t.</a:t>
            </a:r>
            <a:endParaRPr lang="lt-LT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3500"/>
            <a:ext cx="87407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Tikslai ir uždaviniai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0403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Apibūdinti fermentus kaip biologinius katalizatorius.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Naudojantis schemomis ir paveikslais paaiškinti fermento veikimą.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Apibūdinti fermento specifiškumą.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Remiantis pavyzdžiais , grafikais ir schemomis paaiškinti sąlygas reikalingas fermento veiklai.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Remiantis pavyzdžiais apibūdinti fermentų vaidmenį organizme vykstančiose cheminėse reakcijose.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Susipažinti su fermentų panaudojimu maisto ar kitose Lietuvos pramonės šakose.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/>
          </a:p>
        </p:txBody>
      </p:sp>
      <p:sp>
        <p:nvSpPr>
          <p:cNvPr id="17411" name="Datos vietos rezervavimo ženklas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>
                <a:solidFill>
                  <a:schemeClr val="tx1"/>
                </a:solidFill>
                <a:cs typeface="Arial" charset="0"/>
              </a:rPr>
              <a:t>2011.10.29</a:t>
            </a:r>
          </a:p>
        </p:txBody>
      </p:sp>
      <p:sp>
        <p:nvSpPr>
          <p:cNvPr id="17412" name="Poraštės vietos rezervavimo ženklas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>
                <a:solidFill>
                  <a:schemeClr val="tx1"/>
                </a:solidFill>
                <a:cs typeface="Arial" charset="0"/>
              </a:rPr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Užduotis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lt-L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Žinome: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kad fermentas pepsinas yra skrandyje ir pradeda virškinti baltymus iki paprastesnių baltymų.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fermentas </a:t>
            </a:r>
            <a:r>
              <a:rPr lang="lt-LT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katalazė</a:t>
            </a:r>
            <a:r>
              <a:rPr lang="lt-L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aktyvus 6 </a:t>
            </a:r>
            <a:r>
              <a:rPr lang="lt-LT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</a:t>
            </a:r>
            <a:r>
              <a:rPr lang="lt-L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terpėje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lt-L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fermentas </a:t>
            </a:r>
            <a:r>
              <a:rPr lang="lt-LT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tripsinas</a:t>
            </a:r>
            <a:r>
              <a:rPr lang="lt-L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skaido baltymus dvylikapirštėje žarnoje, kur patenka kartu su kasos </a:t>
            </a:r>
            <a:r>
              <a:rPr lang="lt-LT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sultimis</a:t>
            </a:r>
            <a:r>
              <a:rPr lang="lt-L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Jų </a:t>
            </a:r>
            <a:r>
              <a:rPr lang="lt-LT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</a:t>
            </a:r>
            <a:r>
              <a:rPr lang="lt-L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yra šarminė.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lt-L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Pateiktame grafike nurodykite, kuri kreivė vaizduoja atitinkamo fermento veiklą.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Neringa Stravinskienė                   Griškabūdžio gimnazija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565400"/>
            <a:ext cx="4913313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802313"/>
            <a:ext cx="2073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628775"/>
            <a:ext cx="646113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992438"/>
            <a:ext cx="41941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2992438"/>
            <a:ext cx="24511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2978150"/>
            <a:ext cx="24574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ačiakampis 4"/>
          <p:cNvSpPr/>
          <p:nvPr/>
        </p:nvSpPr>
        <p:spPr>
          <a:xfrm>
            <a:off x="2627784" y="1916832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3317328" y="595107"/>
            <a:ext cx="5790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5374451" y="2068611"/>
            <a:ext cx="5581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</p:txBody>
      </p:sp>
      <p:sp>
        <p:nvSpPr>
          <p:cNvPr id="8" name="Stačiakampis 7"/>
          <p:cNvSpPr/>
          <p:nvPr/>
        </p:nvSpPr>
        <p:spPr>
          <a:xfrm>
            <a:off x="2391181" y="5440685"/>
            <a:ext cx="5421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lt-L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3877738" y="5340151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lt-L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5426136" y="5325657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8</a:t>
            </a:r>
            <a:endParaRPr lang="lt-L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888" y="307975"/>
            <a:ext cx="13954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2988" y="765175"/>
            <a:ext cx="2089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pepsinas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5725" y="825500"/>
            <a:ext cx="1720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katalazė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73688" y="334963"/>
            <a:ext cx="13541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32563" y="825500"/>
            <a:ext cx="20716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tripsinas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62338" y="1763713"/>
            <a:ext cx="13716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9" name="Picture 39" descr="41-16-Duodenum-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"/>
          <a:stretch>
            <a:fillRect/>
          </a:stretch>
        </p:blipFill>
        <p:spPr bwMode="auto">
          <a:xfrm>
            <a:off x="5662612" y="576498"/>
            <a:ext cx="293687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3" name="Freeform 33"/>
          <p:cNvSpPr>
            <a:spLocks/>
          </p:cNvSpPr>
          <p:nvPr/>
        </p:nvSpPr>
        <p:spPr bwMode="auto">
          <a:xfrm>
            <a:off x="995363" y="3127375"/>
            <a:ext cx="7127875" cy="2819400"/>
          </a:xfrm>
          <a:custGeom>
            <a:avLst/>
            <a:gdLst>
              <a:gd name="T0" fmla="*/ 3263 w 3263"/>
              <a:gd name="T1" fmla="*/ 1776 h 1776"/>
              <a:gd name="T2" fmla="*/ 0 w 3263"/>
              <a:gd name="T3" fmla="*/ 1776 h 1776"/>
              <a:gd name="T4" fmla="*/ 0 w 3263"/>
              <a:gd name="T5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3" h="1776">
                <a:moveTo>
                  <a:pt x="3263" y="1776"/>
                </a:moveTo>
                <a:lnTo>
                  <a:pt x="0" y="177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965450"/>
            <a:ext cx="2428875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4029075" y="59404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7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25" name="Line 5"/>
          <p:cNvSpPr>
            <a:spLocks noChangeShapeType="1"/>
          </p:cNvSpPr>
          <p:nvPr/>
        </p:nvSpPr>
        <p:spPr bwMode="auto">
          <a:xfrm>
            <a:off x="4200525" y="3014663"/>
            <a:ext cx="0" cy="29257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 </a:t>
            </a:r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3484563" y="6207125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pH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>
            <a:off x="4267200" y="6435725"/>
            <a:ext cx="990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40330" name="Line 10"/>
          <p:cNvSpPr>
            <a:spLocks noChangeShapeType="1"/>
          </p:cNvSpPr>
          <p:nvPr/>
        </p:nvSpPr>
        <p:spPr bwMode="auto">
          <a:xfrm rot="-5400000">
            <a:off x="389731" y="2782888"/>
            <a:ext cx="609600" cy="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40331" name="Rectangle 11"/>
          <p:cNvSpPr>
            <a:spLocks noChangeArrowheads="1"/>
          </p:cNvSpPr>
          <p:nvPr/>
        </p:nvSpPr>
        <p:spPr bwMode="auto">
          <a:xfrm>
            <a:off x="1795463" y="59404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2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32" name="Line 12"/>
          <p:cNvSpPr>
            <a:spLocks noChangeShapeType="1"/>
          </p:cNvSpPr>
          <p:nvPr/>
        </p:nvSpPr>
        <p:spPr bwMode="auto">
          <a:xfrm>
            <a:off x="2284413" y="3014663"/>
            <a:ext cx="0" cy="2925762"/>
          </a:xfrm>
          <a:prstGeom prst="line">
            <a:avLst/>
          </a:prstGeom>
          <a:noFill/>
          <a:ln w="38100">
            <a:solidFill>
              <a:srgbClr val="1987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440333" name="Rectangle 13"/>
          <p:cNvSpPr>
            <a:spLocks noChangeArrowheads="1"/>
          </p:cNvSpPr>
          <p:nvPr/>
        </p:nvSpPr>
        <p:spPr bwMode="auto">
          <a:xfrm>
            <a:off x="903288" y="59404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0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34" name="Rectangle 14"/>
          <p:cNvSpPr>
            <a:spLocks noChangeArrowheads="1"/>
          </p:cNvSpPr>
          <p:nvPr/>
        </p:nvSpPr>
        <p:spPr bwMode="auto">
          <a:xfrm>
            <a:off x="1349375" y="59404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1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35" name="Rectangle 15"/>
          <p:cNvSpPr>
            <a:spLocks noChangeArrowheads="1"/>
          </p:cNvSpPr>
          <p:nvPr/>
        </p:nvSpPr>
        <p:spPr bwMode="auto">
          <a:xfrm>
            <a:off x="2241550" y="59404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3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36" name="Rectangle 16"/>
          <p:cNvSpPr>
            <a:spLocks noChangeArrowheads="1"/>
          </p:cNvSpPr>
          <p:nvPr/>
        </p:nvSpPr>
        <p:spPr bwMode="auto">
          <a:xfrm>
            <a:off x="2689225" y="59404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4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37" name="Rectangle 17"/>
          <p:cNvSpPr>
            <a:spLocks noChangeArrowheads="1"/>
          </p:cNvSpPr>
          <p:nvPr/>
        </p:nvSpPr>
        <p:spPr bwMode="auto">
          <a:xfrm>
            <a:off x="3135313" y="59404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5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38" name="Rectangle 18"/>
          <p:cNvSpPr>
            <a:spLocks noChangeArrowheads="1"/>
          </p:cNvSpPr>
          <p:nvPr/>
        </p:nvSpPr>
        <p:spPr bwMode="auto">
          <a:xfrm>
            <a:off x="3581400" y="59404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6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39" name="Rectangle 19"/>
          <p:cNvSpPr>
            <a:spLocks noChangeArrowheads="1"/>
          </p:cNvSpPr>
          <p:nvPr/>
        </p:nvSpPr>
        <p:spPr bwMode="auto">
          <a:xfrm>
            <a:off x="4475163" y="59404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8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40" name="Rectangle 20"/>
          <p:cNvSpPr>
            <a:spLocks noChangeArrowheads="1"/>
          </p:cNvSpPr>
          <p:nvPr/>
        </p:nvSpPr>
        <p:spPr bwMode="auto">
          <a:xfrm>
            <a:off x="4921250" y="59404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9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41" name="Rectangle 21"/>
          <p:cNvSpPr>
            <a:spLocks noChangeArrowheads="1"/>
          </p:cNvSpPr>
          <p:nvPr/>
        </p:nvSpPr>
        <p:spPr bwMode="auto">
          <a:xfrm>
            <a:off x="5367338" y="59404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10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>
            <a:off x="4895850" y="3014663"/>
            <a:ext cx="0" cy="2925762"/>
          </a:xfrm>
          <a:prstGeom prst="line">
            <a:avLst/>
          </a:prstGeom>
          <a:noFill/>
          <a:ln w="38100">
            <a:solidFill>
              <a:srgbClr val="08106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t-LT"/>
          </a:p>
        </p:txBody>
      </p:sp>
      <p:pic>
        <p:nvPicPr>
          <p:cNvPr id="440343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965450"/>
            <a:ext cx="2428875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4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984500"/>
            <a:ext cx="2428875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5" name="Rectangle 25"/>
          <p:cNvSpPr>
            <a:spLocks noChangeArrowheads="1"/>
          </p:cNvSpPr>
          <p:nvPr/>
        </p:nvSpPr>
        <p:spPr bwMode="auto">
          <a:xfrm>
            <a:off x="1528430" y="2707477"/>
            <a:ext cx="1184940" cy="276999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b="1" dirty="0" smtClean="0">
                <a:solidFill>
                  <a:srgbClr val="198721"/>
                </a:solidFill>
              </a:rPr>
              <a:t>pepsin</a:t>
            </a:r>
            <a:r>
              <a:rPr lang="lt-LT" b="1" dirty="0" err="1" smtClean="0">
                <a:solidFill>
                  <a:srgbClr val="198721"/>
                </a:solidFill>
              </a:rPr>
              <a:t>as</a:t>
            </a:r>
            <a:endParaRPr lang="en-US" b="1" dirty="0">
              <a:solidFill>
                <a:srgbClr val="0F116A"/>
              </a:solidFill>
            </a:endParaRPr>
          </a:p>
        </p:txBody>
      </p:sp>
      <p:sp>
        <p:nvSpPr>
          <p:cNvPr id="440346" name="Rectangle 26"/>
          <p:cNvSpPr>
            <a:spLocks noChangeArrowheads="1"/>
          </p:cNvSpPr>
          <p:nvPr/>
        </p:nvSpPr>
        <p:spPr bwMode="auto">
          <a:xfrm>
            <a:off x="4354513" y="2688427"/>
            <a:ext cx="1146468" cy="276999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b="1" dirty="0" err="1" smtClean="0">
                <a:solidFill>
                  <a:srgbClr val="0F116A"/>
                </a:solidFill>
              </a:rPr>
              <a:t>tr</a:t>
            </a:r>
            <a:r>
              <a:rPr lang="lt-LT" b="1" dirty="0" smtClean="0">
                <a:solidFill>
                  <a:srgbClr val="0F116A"/>
                </a:solidFill>
              </a:rPr>
              <a:t>i</a:t>
            </a:r>
            <a:r>
              <a:rPr lang="en-US" b="1" dirty="0" err="1" smtClean="0">
                <a:solidFill>
                  <a:srgbClr val="0F116A"/>
                </a:solidFill>
              </a:rPr>
              <a:t>psin</a:t>
            </a:r>
            <a:r>
              <a:rPr lang="lt-LT" b="1" dirty="0" err="1" smtClean="0">
                <a:solidFill>
                  <a:srgbClr val="0F116A"/>
                </a:solidFill>
              </a:rPr>
              <a:t>as</a:t>
            </a:r>
            <a:endParaRPr lang="en-US" b="1" dirty="0">
              <a:solidFill>
                <a:srgbClr val="0F116A"/>
              </a:solidFill>
            </a:endParaRPr>
          </a:p>
        </p:txBody>
      </p:sp>
      <p:sp>
        <p:nvSpPr>
          <p:cNvPr id="440354" name="Rectangle 34"/>
          <p:cNvSpPr>
            <a:spLocks noChangeArrowheads="1"/>
          </p:cNvSpPr>
          <p:nvPr/>
        </p:nvSpPr>
        <p:spPr bwMode="auto">
          <a:xfrm>
            <a:off x="5956300" y="59404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11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6543675" y="59404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12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56" name="Rectangle 36"/>
          <p:cNvSpPr>
            <a:spLocks noChangeArrowheads="1"/>
          </p:cNvSpPr>
          <p:nvPr/>
        </p:nvSpPr>
        <p:spPr bwMode="auto">
          <a:xfrm>
            <a:off x="7131050" y="59404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13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57" name="Rectangle 37"/>
          <p:cNvSpPr>
            <a:spLocks noChangeArrowheads="1"/>
          </p:cNvSpPr>
          <p:nvPr/>
        </p:nvSpPr>
        <p:spPr bwMode="auto">
          <a:xfrm>
            <a:off x="7720013" y="59404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14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40360" name="Rectangle 40"/>
          <p:cNvSpPr>
            <a:spLocks noChangeArrowheads="1"/>
          </p:cNvSpPr>
          <p:nvPr/>
        </p:nvSpPr>
        <p:spPr bwMode="auto">
          <a:xfrm>
            <a:off x="7381948" y="191605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dirty="0" smtClean="0">
                <a:solidFill>
                  <a:srgbClr val="198721"/>
                </a:solidFill>
              </a:rPr>
              <a:t>pepsin</a:t>
            </a:r>
            <a:r>
              <a:rPr lang="lt-LT" sz="1600" b="1" dirty="0" err="1" smtClean="0">
                <a:solidFill>
                  <a:srgbClr val="198721"/>
                </a:solidFill>
              </a:rPr>
              <a:t>as</a:t>
            </a:r>
            <a:endParaRPr lang="en-US" sz="1600" b="1" dirty="0">
              <a:solidFill>
                <a:srgbClr val="198721"/>
              </a:solidFill>
            </a:endParaRPr>
          </a:p>
        </p:txBody>
      </p:sp>
      <p:sp>
        <p:nvSpPr>
          <p:cNvPr id="440361" name="Rectangle 41"/>
          <p:cNvSpPr>
            <a:spLocks noChangeArrowheads="1"/>
          </p:cNvSpPr>
          <p:nvPr/>
        </p:nvSpPr>
        <p:spPr bwMode="auto">
          <a:xfrm>
            <a:off x="5941967" y="2413556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dirty="0" err="1" smtClean="0">
                <a:solidFill>
                  <a:srgbClr val="0F116A"/>
                </a:solidFill>
              </a:rPr>
              <a:t>tr</a:t>
            </a:r>
            <a:r>
              <a:rPr lang="lt-LT" sz="1800" b="1" dirty="0" smtClean="0">
                <a:solidFill>
                  <a:srgbClr val="0F116A"/>
                </a:solidFill>
              </a:rPr>
              <a:t>i</a:t>
            </a:r>
            <a:r>
              <a:rPr lang="en-US" sz="1800" b="1" dirty="0" err="1" smtClean="0">
                <a:solidFill>
                  <a:srgbClr val="0F116A"/>
                </a:solidFill>
              </a:rPr>
              <a:t>psin</a:t>
            </a:r>
            <a:r>
              <a:rPr lang="lt-LT" sz="1800" b="1" dirty="0" err="1" smtClean="0">
                <a:solidFill>
                  <a:srgbClr val="0F116A"/>
                </a:solidFill>
              </a:rPr>
              <a:t>as</a:t>
            </a:r>
            <a:endParaRPr lang="en-US" sz="1800" b="1" dirty="0">
              <a:solidFill>
                <a:srgbClr val="0F116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33613"/>
            <a:ext cx="646113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353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Paaiškinkite šią kreivę ir susiekite su pateiktu paveikslėliu.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animBg="1"/>
      <p:bldP spid="440332" grpId="0" animBg="1"/>
      <p:bldP spid="4403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Inhibitoriai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8914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lt-LT" b="1" smtClean="0">
                <a:latin typeface="Comic Sans MS" pitchFamily="66" charset="0"/>
              </a:rPr>
              <a:t>Cheminiai junginiai lėtinantys fermentines reakcijas ir net galintys jas visiškai sustabdyti.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lt-LT" b="1" smtClean="0">
                <a:latin typeface="Comic Sans MS" pitchFamily="66" charset="0"/>
              </a:rPr>
              <a:t>Inhibitoriai patys prisijungia prie fermento ir neleidžia prisijungti substrato.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900" y="260350"/>
            <a:ext cx="81137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5375" y="5673725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800" b="1" i="1">
                <a:latin typeface="Comic Sans MS" pitchFamily="66" charset="0"/>
              </a:rPr>
              <a:t>Inhibitorius </a:t>
            </a:r>
          </a:p>
        </p:txBody>
      </p:sp>
      <p:cxnSp>
        <p:nvCxnSpPr>
          <p:cNvPr id="8" name="Tiesioji rodyklės jungtis 7"/>
          <p:cNvCxnSpPr>
            <a:stCxn id="6" idx="1"/>
          </p:cNvCxnSpPr>
          <p:nvPr/>
        </p:nvCxnSpPr>
        <p:spPr>
          <a:xfrm flipH="1">
            <a:off x="2268538" y="5935663"/>
            <a:ext cx="13668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1163" y="3690938"/>
            <a:ext cx="32416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Fermentas</a:t>
            </a:r>
          </a:p>
        </p:txBody>
      </p:sp>
      <p:cxnSp>
        <p:nvCxnSpPr>
          <p:cNvPr id="11" name="Tiesioji rodyklės jungtis 10"/>
          <p:cNvCxnSpPr>
            <a:stCxn id="9" idx="1"/>
          </p:cNvCxnSpPr>
          <p:nvPr/>
        </p:nvCxnSpPr>
        <p:spPr>
          <a:xfrm flipH="1">
            <a:off x="1835150" y="3952875"/>
            <a:ext cx="1116013" cy="844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65184">
            <a:off x="1981995" y="2602706"/>
            <a:ext cx="163671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51163" y="620713"/>
            <a:ext cx="248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400" b="1" i="1">
                <a:latin typeface="Comic Sans MS" pitchFamily="66" charset="0"/>
              </a:rPr>
              <a:t>Substratas </a:t>
            </a:r>
          </a:p>
        </p:txBody>
      </p:sp>
      <p:cxnSp>
        <p:nvCxnSpPr>
          <p:cNvPr id="14" name="Tiesioji rodyklės jungtis 13"/>
          <p:cNvCxnSpPr/>
          <p:nvPr/>
        </p:nvCxnSpPr>
        <p:spPr>
          <a:xfrm flipH="1">
            <a:off x="2555875" y="1082675"/>
            <a:ext cx="86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92838" y="620713"/>
            <a:ext cx="2195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400" b="1" i="1">
                <a:latin typeface="Comic Sans MS" pitchFamily="66" charset="0"/>
              </a:rPr>
              <a:t>Produktas</a:t>
            </a:r>
          </a:p>
        </p:txBody>
      </p:sp>
      <p:cxnSp>
        <p:nvCxnSpPr>
          <p:cNvPr id="17" name="Tiesioji rodyklės jungtis 16"/>
          <p:cNvCxnSpPr/>
          <p:nvPr/>
        </p:nvCxnSpPr>
        <p:spPr>
          <a:xfrm>
            <a:off x="6732588" y="1082675"/>
            <a:ext cx="1223962" cy="185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aštė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Kofaktoriai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962" name="Turinio vietos rezervavimo ženklas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lt-LT" smtClean="0"/>
              <a:t>Nebaltyminės kilmės molekulės, kurios pakeičia fermento sudėtį taip, kad jie galėtų veikti.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lt-LT" smtClean="0"/>
              <a:t>Yra trijų rūšių: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endParaRPr lang="lt-LT" smtClean="0"/>
          </a:p>
          <a:p>
            <a:pPr eaLnBrk="1" hangingPunct="1">
              <a:buFont typeface="Wingdings" pitchFamily="2" charset="2"/>
              <a:buChar char="v"/>
            </a:pPr>
            <a:r>
              <a:rPr lang="lt-LT" smtClean="0"/>
              <a:t>Prostetinės grupės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lt-LT" smtClean="0"/>
              <a:t>Kofermentai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lt-LT" smtClean="0"/>
              <a:t>Aktyvikliai</a:t>
            </a:r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41987" name="Stačiakampis 1"/>
          <p:cNvSpPr>
            <a:spLocks noChangeArrowheads="1"/>
          </p:cNvSpPr>
          <p:nvPr/>
        </p:nvSpPr>
        <p:spPr bwMode="auto">
          <a:xfrm>
            <a:off x="1079500" y="765175"/>
            <a:ext cx="6985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b="1" i="1">
                <a:latin typeface="Comic Sans MS" pitchFamily="66" charset="0"/>
                <a:hlinkClick r:id="rId2"/>
              </a:rPr>
              <a:t>http://www.stolaf.edu/people/giannini/flashanimat/enzymes/chemical%20interaction.swf</a:t>
            </a:r>
            <a:endParaRPr lang="lt-LT" b="1" i="1">
              <a:latin typeface="Comic Sans MS" pitchFamily="66" charset="0"/>
            </a:endParaRPr>
          </a:p>
          <a:p>
            <a:pPr algn="ctr"/>
            <a:endParaRPr lang="lt-LT" b="1" i="1">
              <a:latin typeface="Comic Sans MS" pitchFamily="66" charset="0"/>
            </a:endParaRPr>
          </a:p>
        </p:txBody>
      </p:sp>
      <p:sp>
        <p:nvSpPr>
          <p:cNvPr id="41988" name="Stačiakampis 2"/>
          <p:cNvSpPr>
            <a:spLocks noChangeArrowheads="1"/>
          </p:cNvSpPr>
          <p:nvPr/>
        </p:nvSpPr>
        <p:spPr bwMode="auto">
          <a:xfrm>
            <a:off x="809625" y="1557338"/>
            <a:ext cx="75247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b="1" i="1">
                <a:latin typeface="Comic Sans MS" pitchFamily="66" charset="0"/>
                <a:hlinkClick r:id="rId3"/>
              </a:rPr>
              <a:t>http://www.stolaf.edu/people/giannini/flashanimat/enzymes/biochem.path.swf</a:t>
            </a:r>
            <a:endParaRPr lang="lt-LT" b="1" i="1">
              <a:latin typeface="Comic Sans MS" pitchFamily="66" charset="0"/>
            </a:endParaRPr>
          </a:p>
          <a:p>
            <a:pPr algn="ctr"/>
            <a:endParaRPr lang="lt-LT" b="1" i="1">
              <a:latin typeface="Comic Sans MS" pitchFamily="66" charset="0"/>
            </a:endParaRPr>
          </a:p>
        </p:txBody>
      </p:sp>
      <p:sp>
        <p:nvSpPr>
          <p:cNvPr id="41989" name="Stačiakampis 5"/>
          <p:cNvSpPr>
            <a:spLocks noChangeArrowheads="1"/>
          </p:cNvSpPr>
          <p:nvPr/>
        </p:nvSpPr>
        <p:spPr bwMode="auto">
          <a:xfrm>
            <a:off x="971550" y="2479675"/>
            <a:ext cx="7362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b="1" i="1">
                <a:latin typeface="Comic Sans MS" pitchFamily="66" charset="0"/>
                <a:hlinkClick r:id="rId4"/>
              </a:rPr>
              <a:t>http://www.stolaf.edu/people/giannini/flashanimat/enzymes/allosteric.swf</a:t>
            </a:r>
            <a:endParaRPr lang="lt-LT" b="1" i="1">
              <a:latin typeface="Comic Sans MS" pitchFamily="66" charset="0"/>
            </a:endParaRPr>
          </a:p>
          <a:p>
            <a:pPr algn="ctr"/>
            <a:endParaRPr lang="lt-LT" b="1" i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644900"/>
            <a:ext cx="8280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„Spynos ir </a:t>
            </a:r>
            <a:r>
              <a:rPr lang="lt-LT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rakto“ teorija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3011" name="Turinio vietos rezervavimo ženklas 4"/>
          <p:cNvSpPr>
            <a:spLocks noGrp="1"/>
          </p:cNvSpPr>
          <p:nvPr>
            <p:ph idx="1"/>
          </p:nvPr>
        </p:nvSpPr>
        <p:spPr>
          <a:xfrm>
            <a:off x="684213" y="1600200"/>
            <a:ext cx="8002587" cy="2981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lt-LT" b="1" i="1" smtClean="0">
                <a:latin typeface="Comic Sans MS" pitchFamily="66" charset="0"/>
              </a:rPr>
              <a:t>Substrato molekulė lyg raktas spyną atitinka fermento molekulę.</a:t>
            </a:r>
          </a:p>
          <a:p>
            <a:pPr marL="0" indent="0" eaLnBrk="1" hangingPunct="1">
              <a:buFont typeface="Arial" charset="0"/>
              <a:buNone/>
            </a:pPr>
            <a:r>
              <a:rPr lang="lt-LT" b="1" i="1" smtClean="0">
                <a:latin typeface="Comic Sans MS" pitchFamily="66" charset="0"/>
              </a:rPr>
              <a:t>Fermentas yra savitas todėl, kad tik tam tikro substrato molekulė gali atitikti fermento aktyvųjį centrą.</a:t>
            </a:r>
          </a:p>
          <a:p>
            <a:pPr marL="0" indent="0" eaLnBrk="1" hangingPunct="1">
              <a:buFont typeface="Arial" charset="0"/>
              <a:buNone/>
            </a:pPr>
            <a:endParaRPr lang="lt-LT" smtClean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dirty="0">
                <a:solidFill>
                  <a:schemeClr val="bg1">
                    <a:lumMod val="85000"/>
                  </a:schemeClr>
                </a:solidFill>
              </a:rPr>
              <a:t>2011.10.29</a:t>
            </a: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dirty="0">
                <a:solidFill>
                  <a:schemeClr val="bg1">
                    <a:lumMod val="85000"/>
                  </a:schemeClr>
                </a:solidFill>
              </a:rPr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8AA244-020E-4900-92B3-952DD77E3E1C}" type="slidenum">
              <a:rPr lang="en-US" sz="1400" smtClean="0">
                <a:solidFill>
                  <a:schemeClr val="bg1"/>
                </a:solidFill>
                <a:latin typeface="Franklin Gothic Heavy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400" smtClean="0">
              <a:solidFill>
                <a:schemeClr val="bg1"/>
              </a:solidFill>
              <a:latin typeface="Franklin Gothic Heavy" pitchFamily="34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Fermento aktyvusis centras</a:t>
            </a:r>
            <a:endParaRPr lang="en-US" b="1" dirty="0" smtClean="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944562"/>
          </a:xfrm>
        </p:spPr>
        <p:txBody>
          <a:bodyPr lIns="90488" tIns="44450" rIns="90488" bIns="44450"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fermento molekulės sritis, kuri riša prie </a:t>
            </a: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substrat</a:t>
            </a:r>
            <a:r>
              <a:rPr lang="lt-LT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343400" y="2819400"/>
            <a:ext cx="4440238" cy="3144838"/>
            <a:chOff x="1920" y="2100"/>
            <a:chExt cx="2797" cy="1981"/>
          </a:xfrm>
        </p:grpSpPr>
        <p:sp>
          <p:nvSpPr>
            <p:cNvPr id="44041" name="Freeform 4"/>
            <p:cNvSpPr>
              <a:spLocks/>
            </p:cNvSpPr>
            <p:nvPr/>
          </p:nvSpPr>
          <p:spPr bwMode="auto">
            <a:xfrm>
              <a:off x="1920" y="2100"/>
              <a:ext cx="2797" cy="1981"/>
            </a:xfrm>
            <a:custGeom>
              <a:avLst/>
              <a:gdLst>
                <a:gd name="T0" fmla="*/ 264 w 2797"/>
                <a:gd name="T1" fmla="*/ 408 h 1981"/>
                <a:gd name="T2" fmla="*/ 372 w 2797"/>
                <a:gd name="T3" fmla="*/ 420 h 1981"/>
                <a:gd name="T4" fmla="*/ 492 w 2797"/>
                <a:gd name="T5" fmla="*/ 432 h 1981"/>
                <a:gd name="T6" fmla="*/ 600 w 2797"/>
                <a:gd name="T7" fmla="*/ 432 h 1981"/>
                <a:gd name="T8" fmla="*/ 708 w 2797"/>
                <a:gd name="T9" fmla="*/ 480 h 1981"/>
                <a:gd name="T10" fmla="*/ 720 w 2797"/>
                <a:gd name="T11" fmla="*/ 588 h 1981"/>
                <a:gd name="T12" fmla="*/ 720 w 2797"/>
                <a:gd name="T13" fmla="*/ 708 h 1981"/>
                <a:gd name="T14" fmla="*/ 720 w 2797"/>
                <a:gd name="T15" fmla="*/ 816 h 1981"/>
                <a:gd name="T16" fmla="*/ 720 w 2797"/>
                <a:gd name="T17" fmla="*/ 924 h 1981"/>
                <a:gd name="T18" fmla="*/ 708 w 2797"/>
                <a:gd name="T19" fmla="*/ 1032 h 1981"/>
                <a:gd name="T20" fmla="*/ 588 w 2797"/>
                <a:gd name="T21" fmla="*/ 1056 h 1981"/>
                <a:gd name="T22" fmla="*/ 432 w 2797"/>
                <a:gd name="T23" fmla="*/ 1056 h 1981"/>
                <a:gd name="T24" fmla="*/ 324 w 2797"/>
                <a:gd name="T25" fmla="*/ 1056 h 1981"/>
                <a:gd name="T26" fmla="*/ 216 w 2797"/>
                <a:gd name="T27" fmla="*/ 1056 h 1981"/>
                <a:gd name="T28" fmla="*/ 108 w 2797"/>
                <a:gd name="T29" fmla="*/ 1140 h 1981"/>
                <a:gd name="T30" fmla="*/ 72 w 2797"/>
                <a:gd name="T31" fmla="*/ 1296 h 1981"/>
                <a:gd name="T32" fmla="*/ 96 w 2797"/>
                <a:gd name="T33" fmla="*/ 1440 h 1981"/>
                <a:gd name="T34" fmla="*/ 216 w 2797"/>
                <a:gd name="T35" fmla="*/ 1536 h 1981"/>
                <a:gd name="T36" fmla="*/ 276 w 2797"/>
                <a:gd name="T37" fmla="*/ 1680 h 1981"/>
                <a:gd name="T38" fmla="*/ 324 w 2797"/>
                <a:gd name="T39" fmla="*/ 1812 h 1981"/>
                <a:gd name="T40" fmla="*/ 564 w 2797"/>
                <a:gd name="T41" fmla="*/ 1848 h 1981"/>
                <a:gd name="T42" fmla="*/ 720 w 2797"/>
                <a:gd name="T43" fmla="*/ 1824 h 1981"/>
                <a:gd name="T44" fmla="*/ 816 w 2797"/>
                <a:gd name="T45" fmla="*/ 1680 h 1981"/>
                <a:gd name="T46" fmla="*/ 1068 w 2797"/>
                <a:gd name="T47" fmla="*/ 1692 h 1981"/>
                <a:gd name="T48" fmla="*/ 1152 w 2797"/>
                <a:gd name="T49" fmla="*/ 1824 h 1981"/>
                <a:gd name="T50" fmla="*/ 1308 w 2797"/>
                <a:gd name="T51" fmla="*/ 1884 h 1981"/>
                <a:gd name="T52" fmla="*/ 1524 w 2797"/>
                <a:gd name="T53" fmla="*/ 1896 h 1981"/>
                <a:gd name="T54" fmla="*/ 1788 w 2797"/>
                <a:gd name="T55" fmla="*/ 1848 h 1981"/>
                <a:gd name="T56" fmla="*/ 2148 w 2797"/>
                <a:gd name="T57" fmla="*/ 1884 h 1981"/>
                <a:gd name="T58" fmla="*/ 2436 w 2797"/>
                <a:gd name="T59" fmla="*/ 1932 h 1981"/>
                <a:gd name="T60" fmla="*/ 2592 w 2797"/>
                <a:gd name="T61" fmla="*/ 1980 h 1981"/>
                <a:gd name="T62" fmla="*/ 2736 w 2797"/>
                <a:gd name="T63" fmla="*/ 1884 h 1981"/>
                <a:gd name="T64" fmla="*/ 2784 w 2797"/>
                <a:gd name="T65" fmla="*/ 1644 h 1981"/>
                <a:gd name="T66" fmla="*/ 2796 w 2797"/>
                <a:gd name="T67" fmla="*/ 1404 h 1981"/>
                <a:gd name="T68" fmla="*/ 2748 w 2797"/>
                <a:gd name="T69" fmla="*/ 1188 h 1981"/>
                <a:gd name="T70" fmla="*/ 2700 w 2797"/>
                <a:gd name="T71" fmla="*/ 948 h 1981"/>
                <a:gd name="T72" fmla="*/ 2676 w 2797"/>
                <a:gd name="T73" fmla="*/ 708 h 1981"/>
                <a:gd name="T74" fmla="*/ 2676 w 2797"/>
                <a:gd name="T75" fmla="*/ 492 h 1981"/>
                <a:gd name="T76" fmla="*/ 2712 w 2797"/>
                <a:gd name="T77" fmla="*/ 252 h 1981"/>
                <a:gd name="T78" fmla="*/ 2652 w 2797"/>
                <a:gd name="T79" fmla="*/ 144 h 1981"/>
                <a:gd name="T80" fmla="*/ 2508 w 2797"/>
                <a:gd name="T81" fmla="*/ 132 h 1981"/>
                <a:gd name="T82" fmla="*/ 2244 w 2797"/>
                <a:gd name="T83" fmla="*/ 120 h 1981"/>
                <a:gd name="T84" fmla="*/ 2004 w 2797"/>
                <a:gd name="T85" fmla="*/ 108 h 1981"/>
                <a:gd name="T86" fmla="*/ 1764 w 2797"/>
                <a:gd name="T87" fmla="*/ 108 h 1981"/>
                <a:gd name="T88" fmla="*/ 1500 w 2797"/>
                <a:gd name="T89" fmla="*/ 96 h 1981"/>
                <a:gd name="T90" fmla="*/ 1236 w 2797"/>
                <a:gd name="T91" fmla="*/ 60 h 1981"/>
                <a:gd name="T92" fmla="*/ 996 w 2797"/>
                <a:gd name="T93" fmla="*/ 48 h 1981"/>
                <a:gd name="T94" fmla="*/ 888 w 2797"/>
                <a:gd name="T95" fmla="*/ 60 h 1981"/>
                <a:gd name="T96" fmla="*/ 756 w 2797"/>
                <a:gd name="T97" fmla="*/ 36 h 1981"/>
                <a:gd name="T98" fmla="*/ 552 w 2797"/>
                <a:gd name="T99" fmla="*/ 12 h 1981"/>
                <a:gd name="T100" fmla="*/ 396 w 2797"/>
                <a:gd name="T101" fmla="*/ 0 h 1981"/>
                <a:gd name="T102" fmla="*/ 288 w 2797"/>
                <a:gd name="T103" fmla="*/ 24 h 1981"/>
                <a:gd name="T104" fmla="*/ 180 w 2797"/>
                <a:gd name="T105" fmla="*/ 60 h 1981"/>
                <a:gd name="T106" fmla="*/ 72 w 2797"/>
                <a:gd name="T107" fmla="*/ 168 h 1981"/>
                <a:gd name="T108" fmla="*/ 0 w 2797"/>
                <a:gd name="T109" fmla="*/ 276 h 1981"/>
                <a:gd name="T110" fmla="*/ 0 w 2797"/>
                <a:gd name="T111" fmla="*/ 384 h 1981"/>
                <a:gd name="T112" fmla="*/ 108 w 2797"/>
                <a:gd name="T113" fmla="*/ 420 h 1981"/>
                <a:gd name="T114" fmla="*/ 192 w 2797"/>
                <a:gd name="T115" fmla="*/ 396 h 19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97"/>
                <a:gd name="T175" fmla="*/ 0 h 1981"/>
                <a:gd name="T176" fmla="*/ 2797 w 2797"/>
                <a:gd name="T177" fmla="*/ 1981 h 19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97" h="1981">
                  <a:moveTo>
                    <a:pt x="192" y="396"/>
                  </a:moveTo>
                  <a:lnTo>
                    <a:pt x="228" y="396"/>
                  </a:lnTo>
                  <a:lnTo>
                    <a:pt x="264" y="408"/>
                  </a:lnTo>
                  <a:lnTo>
                    <a:pt x="300" y="408"/>
                  </a:lnTo>
                  <a:lnTo>
                    <a:pt x="336" y="408"/>
                  </a:lnTo>
                  <a:lnTo>
                    <a:pt x="372" y="420"/>
                  </a:lnTo>
                  <a:lnTo>
                    <a:pt x="408" y="420"/>
                  </a:lnTo>
                  <a:lnTo>
                    <a:pt x="444" y="432"/>
                  </a:lnTo>
                  <a:lnTo>
                    <a:pt x="492" y="432"/>
                  </a:lnTo>
                  <a:lnTo>
                    <a:pt x="528" y="432"/>
                  </a:lnTo>
                  <a:lnTo>
                    <a:pt x="564" y="432"/>
                  </a:lnTo>
                  <a:lnTo>
                    <a:pt x="600" y="432"/>
                  </a:lnTo>
                  <a:lnTo>
                    <a:pt x="648" y="444"/>
                  </a:lnTo>
                  <a:lnTo>
                    <a:pt x="684" y="444"/>
                  </a:lnTo>
                  <a:lnTo>
                    <a:pt x="708" y="480"/>
                  </a:lnTo>
                  <a:lnTo>
                    <a:pt x="720" y="516"/>
                  </a:lnTo>
                  <a:lnTo>
                    <a:pt x="720" y="552"/>
                  </a:lnTo>
                  <a:lnTo>
                    <a:pt x="720" y="588"/>
                  </a:lnTo>
                  <a:lnTo>
                    <a:pt x="720" y="624"/>
                  </a:lnTo>
                  <a:lnTo>
                    <a:pt x="720" y="660"/>
                  </a:lnTo>
                  <a:lnTo>
                    <a:pt x="720" y="708"/>
                  </a:lnTo>
                  <a:lnTo>
                    <a:pt x="720" y="744"/>
                  </a:lnTo>
                  <a:lnTo>
                    <a:pt x="720" y="780"/>
                  </a:lnTo>
                  <a:lnTo>
                    <a:pt x="720" y="816"/>
                  </a:lnTo>
                  <a:lnTo>
                    <a:pt x="720" y="852"/>
                  </a:lnTo>
                  <a:lnTo>
                    <a:pt x="720" y="888"/>
                  </a:lnTo>
                  <a:lnTo>
                    <a:pt x="720" y="924"/>
                  </a:lnTo>
                  <a:lnTo>
                    <a:pt x="720" y="960"/>
                  </a:lnTo>
                  <a:lnTo>
                    <a:pt x="720" y="996"/>
                  </a:lnTo>
                  <a:lnTo>
                    <a:pt x="708" y="1032"/>
                  </a:lnTo>
                  <a:lnTo>
                    <a:pt x="672" y="1056"/>
                  </a:lnTo>
                  <a:lnTo>
                    <a:pt x="636" y="1056"/>
                  </a:lnTo>
                  <a:lnTo>
                    <a:pt x="588" y="1056"/>
                  </a:lnTo>
                  <a:lnTo>
                    <a:pt x="516" y="1056"/>
                  </a:lnTo>
                  <a:lnTo>
                    <a:pt x="468" y="1056"/>
                  </a:lnTo>
                  <a:lnTo>
                    <a:pt x="432" y="1056"/>
                  </a:lnTo>
                  <a:lnTo>
                    <a:pt x="396" y="1056"/>
                  </a:lnTo>
                  <a:lnTo>
                    <a:pt x="360" y="1056"/>
                  </a:lnTo>
                  <a:lnTo>
                    <a:pt x="324" y="1056"/>
                  </a:lnTo>
                  <a:lnTo>
                    <a:pt x="288" y="1056"/>
                  </a:lnTo>
                  <a:lnTo>
                    <a:pt x="252" y="1056"/>
                  </a:lnTo>
                  <a:lnTo>
                    <a:pt x="216" y="1056"/>
                  </a:lnTo>
                  <a:lnTo>
                    <a:pt x="180" y="1068"/>
                  </a:lnTo>
                  <a:lnTo>
                    <a:pt x="144" y="1092"/>
                  </a:lnTo>
                  <a:lnTo>
                    <a:pt x="108" y="1140"/>
                  </a:lnTo>
                  <a:lnTo>
                    <a:pt x="96" y="1176"/>
                  </a:lnTo>
                  <a:lnTo>
                    <a:pt x="84" y="1248"/>
                  </a:lnTo>
                  <a:lnTo>
                    <a:pt x="72" y="1296"/>
                  </a:lnTo>
                  <a:lnTo>
                    <a:pt x="72" y="1344"/>
                  </a:lnTo>
                  <a:lnTo>
                    <a:pt x="72" y="1392"/>
                  </a:lnTo>
                  <a:lnTo>
                    <a:pt x="96" y="1440"/>
                  </a:lnTo>
                  <a:lnTo>
                    <a:pt x="144" y="1464"/>
                  </a:lnTo>
                  <a:lnTo>
                    <a:pt x="180" y="1500"/>
                  </a:lnTo>
                  <a:lnTo>
                    <a:pt x="216" y="1536"/>
                  </a:lnTo>
                  <a:lnTo>
                    <a:pt x="252" y="1584"/>
                  </a:lnTo>
                  <a:lnTo>
                    <a:pt x="276" y="1632"/>
                  </a:lnTo>
                  <a:lnTo>
                    <a:pt x="276" y="1680"/>
                  </a:lnTo>
                  <a:lnTo>
                    <a:pt x="288" y="1728"/>
                  </a:lnTo>
                  <a:lnTo>
                    <a:pt x="300" y="1776"/>
                  </a:lnTo>
                  <a:lnTo>
                    <a:pt x="324" y="1812"/>
                  </a:lnTo>
                  <a:lnTo>
                    <a:pt x="396" y="1824"/>
                  </a:lnTo>
                  <a:lnTo>
                    <a:pt x="468" y="1848"/>
                  </a:lnTo>
                  <a:lnTo>
                    <a:pt x="564" y="1848"/>
                  </a:lnTo>
                  <a:lnTo>
                    <a:pt x="636" y="1860"/>
                  </a:lnTo>
                  <a:lnTo>
                    <a:pt x="672" y="1860"/>
                  </a:lnTo>
                  <a:lnTo>
                    <a:pt x="720" y="1824"/>
                  </a:lnTo>
                  <a:lnTo>
                    <a:pt x="744" y="1752"/>
                  </a:lnTo>
                  <a:lnTo>
                    <a:pt x="780" y="1704"/>
                  </a:lnTo>
                  <a:lnTo>
                    <a:pt x="816" y="1680"/>
                  </a:lnTo>
                  <a:lnTo>
                    <a:pt x="900" y="1668"/>
                  </a:lnTo>
                  <a:lnTo>
                    <a:pt x="972" y="1680"/>
                  </a:lnTo>
                  <a:lnTo>
                    <a:pt x="1068" y="1692"/>
                  </a:lnTo>
                  <a:lnTo>
                    <a:pt x="1116" y="1740"/>
                  </a:lnTo>
                  <a:lnTo>
                    <a:pt x="1140" y="1788"/>
                  </a:lnTo>
                  <a:lnTo>
                    <a:pt x="1152" y="1824"/>
                  </a:lnTo>
                  <a:lnTo>
                    <a:pt x="1188" y="1872"/>
                  </a:lnTo>
                  <a:lnTo>
                    <a:pt x="1236" y="1884"/>
                  </a:lnTo>
                  <a:lnTo>
                    <a:pt x="1308" y="1884"/>
                  </a:lnTo>
                  <a:lnTo>
                    <a:pt x="1380" y="1884"/>
                  </a:lnTo>
                  <a:lnTo>
                    <a:pt x="1476" y="1884"/>
                  </a:lnTo>
                  <a:lnTo>
                    <a:pt x="1524" y="1896"/>
                  </a:lnTo>
                  <a:lnTo>
                    <a:pt x="1596" y="1884"/>
                  </a:lnTo>
                  <a:lnTo>
                    <a:pt x="1692" y="1860"/>
                  </a:lnTo>
                  <a:lnTo>
                    <a:pt x="1788" y="1848"/>
                  </a:lnTo>
                  <a:lnTo>
                    <a:pt x="1908" y="1848"/>
                  </a:lnTo>
                  <a:lnTo>
                    <a:pt x="2028" y="1872"/>
                  </a:lnTo>
                  <a:lnTo>
                    <a:pt x="2148" y="1884"/>
                  </a:lnTo>
                  <a:lnTo>
                    <a:pt x="2268" y="1908"/>
                  </a:lnTo>
                  <a:lnTo>
                    <a:pt x="2364" y="1920"/>
                  </a:lnTo>
                  <a:lnTo>
                    <a:pt x="2436" y="1932"/>
                  </a:lnTo>
                  <a:lnTo>
                    <a:pt x="2508" y="1956"/>
                  </a:lnTo>
                  <a:lnTo>
                    <a:pt x="2544" y="1968"/>
                  </a:lnTo>
                  <a:lnTo>
                    <a:pt x="2592" y="1980"/>
                  </a:lnTo>
                  <a:lnTo>
                    <a:pt x="2640" y="1956"/>
                  </a:lnTo>
                  <a:lnTo>
                    <a:pt x="2688" y="1932"/>
                  </a:lnTo>
                  <a:lnTo>
                    <a:pt x="2736" y="1884"/>
                  </a:lnTo>
                  <a:lnTo>
                    <a:pt x="2748" y="1812"/>
                  </a:lnTo>
                  <a:lnTo>
                    <a:pt x="2772" y="1716"/>
                  </a:lnTo>
                  <a:lnTo>
                    <a:pt x="2784" y="1644"/>
                  </a:lnTo>
                  <a:lnTo>
                    <a:pt x="2784" y="1572"/>
                  </a:lnTo>
                  <a:lnTo>
                    <a:pt x="2796" y="1500"/>
                  </a:lnTo>
                  <a:lnTo>
                    <a:pt x="2796" y="1404"/>
                  </a:lnTo>
                  <a:lnTo>
                    <a:pt x="2784" y="1308"/>
                  </a:lnTo>
                  <a:lnTo>
                    <a:pt x="2760" y="1260"/>
                  </a:lnTo>
                  <a:lnTo>
                    <a:pt x="2748" y="1188"/>
                  </a:lnTo>
                  <a:lnTo>
                    <a:pt x="2724" y="1116"/>
                  </a:lnTo>
                  <a:lnTo>
                    <a:pt x="2712" y="1044"/>
                  </a:lnTo>
                  <a:lnTo>
                    <a:pt x="2700" y="948"/>
                  </a:lnTo>
                  <a:lnTo>
                    <a:pt x="2688" y="876"/>
                  </a:lnTo>
                  <a:lnTo>
                    <a:pt x="2676" y="780"/>
                  </a:lnTo>
                  <a:lnTo>
                    <a:pt x="2676" y="708"/>
                  </a:lnTo>
                  <a:lnTo>
                    <a:pt x="2676" y="636"/>
                  </a:lnTo>
                  <a:lnTo>
                    <a:pt x="2676" y="564"/>
                  </a:lnTo>
                  <a:lnTo>
                    <a:pt x="2676" y="492"/>
                  </a:lnTo>
                  <a:lnTo>
                    <a:pt x="2688" y="396"/>
                  </a:lnTo>
                  <a:lnTo>
                    <a:pt x="2700" y="348"/>
                  </a:lnTo>
                  <a:lnTo>
                    <a:pt x="2712" y="252"/>
                  </a:lnTo>
                  <a:lnTo>
                    <a:pt x="2712" y="204"/>
                  </a:lnTo>
                  <a:lnTo>
                    <a:pt x="2688" y="168"/>
                  </a:lnTo>
                  <a:lnTo>
                    <a:pt x="2652" y="144"/>
                  </a:lnTo>
                  <a:lnTo>
                    <a:pt x="2616" y="132"/>
                  </a:lnTo>
                  <a:lnTo>
                    <a:pt x="2580" y="132"/>
                  </a:lnTo>
                  <a:lnTo>
                    <a:pt x="2508" y="132"/>
                  </a:lnTo>
                  <a:lnTo>
                    <a:pt x="2436" y="120"/>
                  </a:lnTo>
                  <a:lnTo>
                    <a:pt x="2364" y="120"/>
                  </a:lnTo>
                  <a:lnTo>
                    <a:pt x="2244" y="120"/>
                  </a:lnTo>
                  <a:lnTo>
                    <a:pt x="2148" y="120"/>
                  </a:lnTo>
                  <a:lnTo>
                    <a:pt x="2076" y="120"/>
                  </a:lnTo>
                  <a:lnTo>
                    <a:pt x="2004" y="108"/>
                  </a:lnTo>
                  <a:lnTo>
                    <a:pt x="1932" y="108"/>
                  </a:lnTo>
                  <a:lnTo>
                    <a:pt x="1836" y="108"/>
                  </a:lnTo>
                  <a:lnTo>
                    <a:pt x="1764" y="108"/>
                  </a:lnTo>
                  <a:lnTo>
                    <a:pt x="1692" y="108"/>
                  </a:lnTo>
                  <a:lnTo>
                    <a:pt x="1596" y="108"/>
                  </a:lnTo>
                  <a:lnTo>
                    <a:pt x="1500" y="96"/>
                  </a:lnTo>
                  <a:lnTo>
                    <a:pt x="1404" y="84"/>
                  </a:lnTo>
                  <a:lnTo>
                    <a:pt x="1308" y="72"/>
                  </a:lnTo>
                  <a:lnTo>
                    <a:pt x="1236" y="60"/>
                  </a:lnTo>
                  <a:lnTo>
                    <a:pt x="1164" y="60"/>
                  </a:lnTo>
                  <a:lnTo>
                    <a:pt x="1092" y="48"/>
                  </a:lnTo>
                  <a:lnTo>
                    <a:pt x="996" y="48"/>
                  </a:lnTo>
                  <a:lnTo>
                    <a:pt x="960" y="48"/>
                  </a:lnTo>
                  <a:lnTo>
                    <a:pt x="924" y="48"/>
                  </a:lnTo>
                  <a:lnTo>
                    <a:pt x="888" y="60"/>
                  </a:lnTo>
                  <a:lnTo>
                    <a:pt x="840" y="60"/>
                  </a:lnTo>
                  <a:lnTo>
                    <a:pt x="792" y="60"/>
                  </a:lnTo>
                  <a:lnTo>
                    <a:pt x="756" y="36"/>
                  </a:lnTo>
                  <a:lnTo>
                    <a:pt x="708" y="24"/>
                  </a:lnTo>
                  <a:lnTo>
                    <a:pt x="624" y="12"/>
                  </a:lnTo>
                  <a:lnTo>
                    <a:pt x="552" y="12"/>
                  </a:lnTo>
                  <a:lnTo>
                    <a:pt x="480" y="12"/>
                  </a:lnTo>
                  <a:lnTo>
                    <a:pt x="432" y="0"/>
                  </a:lnTo>
                  <a:lnTo>
                    <a:pt x="396" y="0"/>
                  </a:lnTo>
                  <a:lnTo>
                    <a:pt x="360" y="12"/>
                  </a:lnTo>
                  <a:lnTo>
                    <a:pt x="324" y="12"/>
                  </a:lnTo>
                  <a:lnTo>
                    <a:pt x="288" y="24"/>
                  </a:lnTo>
                  <a:lnTo>
                    <a:pt x="252" y="24"/>
                  </a:lnTo>
                  <a:lnTo>
                    <a:pt x="216" y="36"/>
                  </a:lnTo>
                  <a:lnTo>
                    <a:pt x="180" y="60"/>
                  </a:lnTo>
                  <a:lnTo>
                    <a:pt x="144" y="84"/>
                  </a:lnTo>
                  <a:lnTo>
                    <a:pt x="108" y="120"/>
                  </a:lnTo>
                  <a:lnTo>
                    <a:pt x="72" y="168"/>
                  </a:lnTo>
                  <a:lnTo>
                    <a:pt x="36" y="204"/>
                  </a:lnTo>
                  <a:lnTo>
                    <a:pt x="12" y="240"/>
                  </a:lnTo>
                  <a:lnTo>
                    <a:pt x="0" y="276"/>
                  </a:lnTo>
                  <a:lnTo>
                    <a:pt x="0" y="312"/>
                  </a:lnTo>
                  <a:lnTo>
                    <a:pt x="0" y="348"/>
                  </a:lnTo>
                  <a:lnTo>
                    <a:pt x="0" y="384"/>
                  </a:lnTo>
                  <a:lnTo>
                    <a:pt x="36" y="396"/>
                  </a:lnTo>
                  <a:lnTo>
                    <a:pt x="72" y="408"/>
                  </a:lnTo>
                  <a:lnTo>
                    <a:pt x="108" y="420"/>
                  </a:lnTo>
                  <a:lnTo>
                    <a:pt x="144" y="432"/>
                  </a:lnTo>
                  <a:lnTo>
                    <a:pt x="180" y="420"/>
                  </a:lnTo>
                  <a:lnTo>
                    <a:pt x="192" y="396"/>
                  </a:lnTo>
                </a:path>
              </a:pathLst>
            </a:custGeom>
            <a:solidFill>
              <a:schemeClr val="accent1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4042" name="Rectangle 5"/>
            <p:cNvSpPr>
              <a:spLocks noChangeArrowheads="1"/>
            </p:cNvSpPr>
            <p:nvPr/>
          </p:nvSpPr>
          <p:spPr bwMode="auto">
            <a:xfrm>
              <a:off x="2967" y="2775"/>
              <a:ext cx="1395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lt-LT" sz="3200">
                  <a:latin typeface="Calibri" pitchFamily="34" charset="0"/>
                </a:rPr>
                <a:t>Fermentas</a:t>
              </a:r>
              <a:endParaRPr lang="en-US" sz="3200">
                <a:latin typeface="Calibri" pitchFamily="34" charset="0"/>
              </a:endParaRPr>
            </a:p>
          </p:txBody>
        </p:sp>
      </p:grp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352800" y="3429000"/>
            <a:ext cx="1828800" cy="1066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Comic Sans MS" pitchFamily="66" charset="0"/>
              </a:rPr>
              <a:t>Substrat</a:t>
            </a:r>
            <a:r>
              <a:rPr lang="lt-LT" sz="2400">
                <a:solidFill>
                  <a:srgbClr val="00B050"/>
                </a:solidFill>
                <a:latin typeface="Comic Sans MS" pitchFamily="66" charset="0"/>
              </a:rPr>
              <a:t>as</a:t>
            </a:r>
            <a:endParaRPr lang="en-US" sz="240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209800" y="2286000"/>
            <a:ext cx="2362200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lt-LT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Aktyvusis centras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3810000" y="3200400"/>
            <a:ext cx="1752600" cy="99060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t-LT"/>
          </a:p>
        </p:txBody>
      </p:sp>
      <p:pic>
        <p:nvPicPr>
          <p:cNvPr id="44040" name="Paveikslėlis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652963"/>
            <a:ext cx="31242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64" grpId="0" animBg="1" autoUpdateAnimBg="0"/>
      <p:bldP spid="27666" grpId="0" autoUpdateAnimBg="0"/>
      <p:bldP spid="276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4E4ACE-F12B-4A86-9B88-0934E92ABDBB}" type="slidenum">
              <a:rPr lang="en-US" sz="1400" smtClean="0">
                <a:solidFill>
                  <a:schemeClr val="bg1"/>
                </a:solidFill>
                <a:latin typeface="Franklin Gothic Heavy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 smtClean="0">
              <a:solidFill>
                <a:schemeClr val="bg1"/>
              </a:solidFill>
              <a:latin typeface="Franklin Gothic Heavy" pitchFamily="34" charset="0"/>
              <a:cs typeface="Arial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549275"/>
            <a:ext cx="9144000" cy="6858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Fermento substrato kompleksas</a:t>
            </a:r>
            <a:endParaRPr lang="en-US" b="1" dirty="0" smtClean="0">
              <a:latin typeface="Comic Sans MS" pitchFamily="66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84313"/>
            <a:ext cx="8382000" cy="649287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t-LT" b="1" dirty="0" smtClean="0">
                <a:latin typeface="Comic Sans MS" pitchFamily="66" charset="0"/>
              </a:rPr>
              <a:t>Fermento ir substrato kompleksas.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52800" y="3141663"/>
            <a:ext cx="4440238" cy="3032125"/>
            <a:chOff x="2112" y="2292"/>
            <a:chExt cx="2797" cy="1981"/>
          </a:xfrm>
        </p:grpSpPr>
        <p:sp>
          <p:nvSpPr>
            <p:cNvPr id="46093" name="Freeform 5"/>
            <p:cNvSpPr>
              <a:spLocks/>
            </p:cNvSpPr>
            <p:nvPr/>
          </p:nvSpPr>
          <p:spPr bwMode="auto">
            <a:xfrm>
              <a:off x="2112" y="2292"/>
              <a:ext cx="2797" cy="1981"/>
            </a:xfrm>
            <a:custGeom>
              <a:avLst/>
              <a:gdLst>
                <a:gd name="T0" fmla="*/ 264 w 2797"/>
                <a:gd name="T1" fmla="*/ 408 h 1981"/>
                <a:gd name="T2" fmla="*/ 372 w 2797"/>
                <a:gd name="T3" fmla="*/ 420 h 1981"/>
                <a:gd name="T4" fmla="*/ 492 w 2797"/>
                <a:gd name="T5" fmla="*/ 432 h 1981"/>
                <a:gd name="T6" fmla="*/ 600 w 2797"/>
                <a:gd name="T7" fmla="*/ 432 h 1981"/>
                <a:gd name="T8" fmla="*/ 708 w 2797"/>
                <a:gd name="T9" fmla="*/ 480 h 1981"/>
                <a:gd name="T10" fmla="*/ 720 w 2797"/>
                <a:gd name="T11" fmla="*/ 588 h 1981"/>
                <a:gd name="T12" fmla="*/ 720 w 2797"/>
                <a:gd name="T13" fmla="*/ 708 h 1981"/>
                <a:gd name="T14" fmla="*/ 720 w 2797"/>
                <a:gd name="T15" fmla="*/ 816 h 1981"/>
                <a:gd name="T16" fmla="*/ 720 w 2797"/>
                <a:gd name="T17" fmla="*/ 924 h 1981"/>
                <a:gd name="T18" fmla="*/ 708 w 2797"/>
                <a:gd name="T19" fmla="*/ 1032 h 1981"/>
                <a:gd name="T20" fmla="*/ 588 w 2797"/>
                <a:gd name="T21" fmla="*/ 1056 h 1981"/>
                <a:gd name="T22" fmla="*/ 432 w 2797"/>
                <a:gd name="T23" fmla="*/ 1056 h 1981"/>
                <a:gd name="T24" fmla="*/ 324 w 2797"/>
                <a:gd name="T25" fmla="*/ 1056 h 1981"/>
                <a:gd name="T26" fmla="*/ 216 w 2797"/>
                <a:gd name="T27" fmla="*/ 1056 h 1981"/>
                <a:gd name="T28" fmla="*/ 108 w 2797"/>
                <a:gd name="T29" fmla="*/ 1140 h 1981"/>
                <a:gd name="T30" fmla="*/ 72 w 2797"/>
                <a:gd name="T31" fmla="*/ 1296 h 1981"/>
                <a:gd name="T32" fmla="*/ 96 w 2797"/>
                <a:gd name="T33" fmla="*/ 1440 h 1981"/>
                <a:gd name="T34" fmla="*/ 216 w 2797"/>
                <a:gd name="T35" fmla="*/ 1536 h 1981"/>
                <a:gd name="T36" fmla="*/ 276 w 2797"/>
                <a:gd name="T37" fmla="*/ 1680 h 1981"/>
                <a:gd name="T38" fmla="*/ 324 w 2797"/>
                <a:gd name="T39" fmla="*/ 1812 h 1981"/>
                <a:gd name="T40" fmla="*/ 564 w 2797"/>
                <a:gd name="T41" fmla="*/ 1848 h 1981"/>
                <a:gd name="T42" fmla="*/ 720 w 2797"/>
                <a:gd name="T43" fmla="*/ 1824 h 1981"/>
                <a:gd name="T44" fmla="*/ 816 w 2797"/>
                <a:gd name="T45" fmla="*/ 1680 h 1981"/>
                <a:gd name="T46" fmla="*/ 1068 w 2797"/>
                <a:gd name="T47" fmla="*/ 1692 h 1981"/>
                <a:gd name="T48" fmla="*/ 1152 w 2797"/>
                <a:gd name="T49" fmla="*/ 1824 h 1981"/>
                <a:gd name="T50" fmla="*/ 1308 w 2797"/>
                <a:gd name="T51" fmla="*/ 1884 h 1981"/>
                <a:gd name="T52" fmla="*/ 1524 w 2797"/>
                <a:gd name="T53" fmla="*/ 1896 h 1981"/>
                <a:gd name="T54" fmla="*/ 1788 w 2797"/>
                <a:gd name="T55" fmla="*/ 1848 h 1981"/>
                <a:gd name="T56" fmla="*/ 2148 w 2797"/>
                <a:gd name="T57" fmla="*/ 1884 h 1981"/>
                <a:gd name="T58" fmla="*/ 2436 w 2797"/>
                <a:gd name="T59" fmla="*/ 1932 h 1981"/>
                <a:gd name="T60" fmla="*/ 2592 w 2797"/>
                <a:gd name="T61" fmla="*/ 1980 h 1981"/>
                <a:gd name="T62" fmla="*/ 2736 w 2797"/>
                <a:gd name="T63" fmla="*/ 1884 h 1981"/>
                <a:gd name="T64" fmla="*/ 2784 w 2797"/>
                <a:gd name="T65" fmla="*/ 1644 h 1981"/>
                <a:gd name="T66" fmla="*/ 2796 w 2797"/>
                <a:gd name="T67" fmla="*/ 1404 h 1981"/>
                <a:gd name="T68" fmla="*/ 2748 w 2797"/>
                <a:gd name="T69" fmla="*/ 1188 h 1981"/>
                <a:gd name="T70" fmla="*/ 2700 w 2797"/>
                <a:gd name="T71" fmla="*/ 948 h 1981"/>
                <a:gd name="T72" fmla="*/ 2676 w 2797"/>
                <a:gd name="T73" fmla="*/ 708 h 1981"/>
                <a:gd name="T74" fmla="*/ 2676 w 2797"/>
                <a:gd name="T75" fmla="*/ 492 h 1981"/>
                <a:gd name="T76" fmla="*/ 2712 w 2797"/>
                <a:gd name="T77" fmla="*/ 252 h 1981"/>
                <a:gd name="T78" fmla="*/ 2652 w 2797"/>
                <a:gd name="T79" fmla="*/ 144 h 1981"/>
                <a:gd name="T80" fmla="*/ 2508 w 2797"/>
                <a:gd name="T81" fmla="*/ 132 h 1981"/>
                <a:gd name="T82" fmla="*/ 2244 w 2797"/>
                <a:gd name="T83" fmla="*/ 120 h 1981"/>
                <a:gd name="T84" fmla="*/ 2004 w 2797"/>
                <a:gd name="T85" fmla="*/ 108 h 1981"/>
                <a:gd name="T86" fmla="*/ 1764 w 2797"/>
                <a:gd name="T87" fmla="*/ 108 h 1981"/>
                <a:gd name="T88" fmla="*/ 1500 w 2797"/>
                <a:gd name="T89" fmla="*/ 96 h 1981"/>
                <a:gd name="T90" fmla="*/ 1236 w 2797"/>
                <a:gd name="T91" fmla="*/ 60 h 1981"/>
                <a:gd name="T92" fmla="*/ 996 w 2797"/>
                <a:gd name="T93" fmla="*/ 48 h 1981"/>
                <a:gd name="T94" fmla="*/ 888 w 2797"/>
                <a:gd name="T95" fmla="*/ 60 h 1981"/>
                <a:gd name="T96" fmla="*/ 756 w 2797"/>
                <a:gd name="T97" fmla="*/ 36 h 1981"/>
                <a:gd name="T98" fmla="*/ 552 w 2797"/>
                <a:gd name="T99" fmla="*/ 12 h 1981"/>
                <a:gd name="T100" fmla="*/ 396 w 2797"/>
                <a:gd name="T101" fmla="*/ 0 h 1981"/>
                <a:gd name="T102" fmla="*/ 288 w 2797"/>
                <a:gd name="T103" fmla="*/ 24 h 1981"/>
                <a:gd name="T104" fmla="*/ 180 w 2797"/>
                <a:gd name="T105" fmla="*/ 60 h 1981"/>
                <a:gd name="T106" fmla="*/ 72 w 2797"/>
                <a:gd name="T107" fmla="*/ 168 h 1981"/>
                <a:gd name="T108" fmla="*/ 0 w 2797"/>
                <a:gd name="T109" fmla="*/ 276 h 1981"/>
                <a:gd name="T110" fmla="*/ 0 w 2797"/>
                <a:gd name="T111" fmla="*/ 384 h 1981"/>
                <a:gd name="T112" fmla="*/ 108 w 2797"/>
                <a:gd name="T113" fmla="*/ 420 h 1981"/>
                <a:gd name="T114" fmla="*/ 192 w 2797"/>
                <a:gd name="T115" fmla="*/ 396 h 19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97"/>
                <a:gd name="T175" fmla="*/ 0 h 1981"/>
                <a:gd name="T176" fmla="*/ 2797 w 2797"/>
                <a:gd name="T177" fmla="*/ 1981 h 19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97" h="1981">
                  <a:moveTo>
                    <a:pt x="192" y="396"/>
                  </a:moveTo>
                  <a:lnTo>
                    <a:pt x="228" y="396"/>
                  </a:lnTo>
                  <a:lnTo>
                    <a:pt x="264" y="408"/>
                  </a:lnTo>
                  <a:lnTo>
                    <a:pt x="300" y="408"/>
                  </a:lnTo>
                  <a:lnTo>
                    <a:pt x="336" y="408"/>
                  </a:lnTo>
                  <a:lnTo>
                    <a:pt x="372" y="420"/>
                  </a:lnTo>
                  <a:lnTo>
                    <a:pt x="408" y="420"/>
                  </a:lnTo>
                  <a:lnTo>
                    <a:pt x="444" y="432"/>
                  </a:lnTo>
                  <a:lnTo>
                    <a:pt x="492" y="432"/>
                  </a:lnTo>
                  <a:lnTo>
                    <a:pt x="528" y="432"/>
                  </a:lnTo>
                  <a:lnTo>
                    <a:pt x="564" y="432"/>
                  </a:lnTo>
                  <a:lnTo>
                    <a:pt x="600" y="432"/>
                  </a:lnTo>
                  <a:lnTo>
                    <a:pt x="648" y="444"/>
                  </a:lnTo>
                  <a:lnTo>
                    <a:pt x="684" y="444"/>
                  </a:lnTo>
                  <a:lnTo>
                    <a:pt x="708" y="480"/>
                  </a:lnTo>
                  <a:lnTo>
                    <a:pt x="720" y="516"/>
                  </a:lnTo>
                  <a:lnTo>
                    <a:pt x="720" y="552"/>
                  </a:lnTo>
                  <a:lnTo>
                    <a:pt x="720" y="588"/>
                  </a:lnTo>
                  <a:lnTo>
                    <a:pt x="720" y="624"/>
                  </a:lnTo>
                  <a:lnTo>
                    <a:pt x="720" y="660"/>
                  </a:lnTo>
                  <a:lnTo>
                    <a:pt x="720" y="708"/>
                  </a:lnTo>
                  <a:lnTo>
                    <a:pt x="720" y="744"/>
                  </a:lnTo>
                  <a:lnTo>
                    <a:pt x="720" y="780"/>
                  </a:lnTo>
                  <a:lnTo>
                    <a:pt x="720" y="816"/>
                  </a:lnTo>
                  <a:lnTo>
                    <a:pt x="720" y="852"/>
                  </a:lnTo>
                  <a:lnTo>
                    <a:pt x="720" y="888"/>
                  </a:lnTo>
                  <a:lnTo>
                    <a:pt x="720" y="924"/>
                  </a:lnTo>
                  <a:lnTo>
                    <a:pt x="720" y="960"/>
                  </a:lnTo>
                  <a:lnTo>
                    <a:pt x="720" y="996"/>
                  </a:lnTo>
                  <a:lnTo>
                    <a:pt x="708" y="1032"/>
                  </a:lnTo>
                  <a:lnTo>
                    <a:pt x="672" y="1056"/>
                  </a:lnTo>
                  <a:lnTo>
                    <a:pt x="636" y="1056"/>
                  </a:lnTo>
                  <a:lnTo>
                    <a:pt x="588" y="1056"/>
                  </a:lnTo>
                  <a:lnTo>
                    <a:pt x="516" y="1056"/>
                  </a:lnTo>
                  <a:lnTo>
                    <a:pt x="468" y="1056"/>
                  </a:lnTo>
                  <a:lnTo>
                    <a:pt x="432" y="1056"/>
                  </a:lnTo>
                  <a:lnTo>
                    <a:pt x="396" y="1056"/>
                  </a:lnTo>
                  <a:lnTo>
                    <a:pt x="360" y="1056"/>
                  </a:lnTo>
                  <a:lnTo>
                    <a:pt x="324" y="1056"/>
                  </a:lnTo>
                  <a:lnTo>
                    <a:pt x="288" y="1056"/>
                  </a:lnTo>
                  <a:lnTo>
                    <a:pt x="252" y="1056"/>
                  </a:lnTo>
                  <a:lnTo>
                    <a:pt x="216" y="1056"/>
                  </a:lnTo>
                  <a:lnTo>
                    <a:pt x="180" y="1068"/>
                  </a:lnTo>
                  <a:lnTo>
                    <a:pt x="144" y="1092"/>
                  </a:lnTo>
                  <a:lnTo>
                    <a:pt x="108" y="1140"/>
                  </a:lnTo>
                  <a:lnTo>
                    <a:pt x="96" y="1176"/>
                  </a:lnTo>
                  <a:lnTo>
                    <a:pt x="84" y="1248"/>
                  </a:lnTo>
                  <a:lnTo>
                    <a:pt x="72" y="1296"/>
                  </a:lnTo>
                  <a:lnTo>
                    <a:pt x="72" y="1344"/>
                  </a:lnTo>
                  <a:lnTo>
                    <a:pt x="72" y="1392"/>
                  </a:lnTo>
                  <a:lnTo>
                    <a:pt x="96" y="1440"/>
                  </a:lnTo>
                  <a:lnTo>
                    <a:pt x="144" y="1464"/>
                  </a:lnTo>
                  <a:lnTo>
                    <a:pt x="180" y="1500"/>
                  </a:lnTo>
                  <a:lnTo>
                    <a:pt x="216" y="1536"/>
                  </a:lnTo>
                  <a:lnTo>
                    <a:pt x="252" y="1584"/>
                  </a:lnTo>
                  <a:lnTo>
                    <a:pt x="276" y="1632"/>
                  </a:lnTo>
                  <a:lnTo>
                    <a:pt x="276" y="1680"/>
                  </a:lnTo>
                  <a:lnTo>
                    <a:pt x="288" y="1728"/>
                  </a:lnTo>
                  <a:lnTo>
                    <a:pt x="300" y="1776"/>
                  </a:lnTo>
                  <a:lnTo>
                    <a:pt x="324" y="1812"/>
                  </a:lnTo>
                  <a:lnTo>
                    <a:pt x="396" y="1824"/>
                  </a:lnTo>
                  <a:lnTo>
                    <a:pt x="468" y="1848"/>
                  </a:lnTo>
                  <a:lnTo>
                    <a:pt x="564" y="1848"/>
                  </a:lnTo>
                  <a:lnTo>
                    <a:pt x="636" y="1860"/>
                  </a:lnTo>
                  <a:lnTo>
                    <a:pt x="672" y="1860"/>
                  </a:lnTo>
                  <a:lnTo>
                    <a:pt x="720" y="1824"/>
                  </a:lnTo>
                  <a:lnTo>
                    <a:pt x="744" y="1752"/>
                  </a:lnTo>
                  <a:lnTo>
                    <a:pt x="780" y="1704"/>
                  </a:lnTo>
                  <a:lnTo>
                    <a:pt x="816" y="1680"/>
                  </a:lnTo>
                  <a:lnTo>
                    <a:pt x="900" y="1668"/>
                  </a:lnTo>
                  <a:lnTo>
                    <a:pt x="972" y="1680"/>
                  </a:lnTo>
                  <a:lnTo>
                    <a:pt x="1068" y="1692"/>
                  </a:lnTo>
                  <a:lnTo>
                    <a:pt x="1116" y="1740"/>
                  </a:lnTo>
                  <a:lnTo>
                    <a:pt x="1140" y="1788"/>
                  </a:lnTo>
                  <a:lnTo>
                    <a:pt x="1152" y="1824"/>
                  </a:lnTo>
                  <a:lnTo>
                    <a:pt x="1188" y="1872"/>
                  </a:lnTo>
                  <a:lnTo>
                    <a:pt x="1236" y="1884"/>
                  </a:lnTo>
                  <a:lnTo>
                    <a:pt x="1308" y="1884"/>
                  </a:lnTo>
                  <a:lnTo>
                    <a:pt x="1380" y="1884"/>
                  </a:lnTo>
                  <a:lnTo>
                    <a:pt x="1476" y="1884"/>
                  </a:lnTo>
                  <a:lnTo>
                    <a:pt x="1524" y="1896"/>
                  </a:lnTo>
                  <a:lnTo>
                    <a:pt x="1596" y="1884"/>
                  </a:lnTo>
                  <a:lnTo>
                    <a:pt x="1692" y="1860"/>
                  </a:lnTo>
                  <a:lnTo>
                    <a:pt x="1788" y="1848"/>
                  </a:lnTo>
                  <a:lnTo>
                    <a:pt x="1908" y="1848"/>
                  </a:lnTo>
                  <a:lnTo>
                    <a:pt x="2028" y="1872"/>
                  </a:lnTo>
                  <a:lnTo>
                    <a:pt x="2148" y="1884"/>
                  </a:lnTo>
                  <a:lnTo>
                    <a:pt x="2268" y="1908"/>
                  </a:lnTo>
                  <a:lnTo>
                    <a:pt x="2364" y="1920"/>
                  </a:lnTo>
                  <a:lnTo>
                    <a:pt x="2436" y="1932"/>
                  </a:lnTo>
                  <a:lnTo>
                    <a:pt x="2508" y="1956"/>
                  </a:lnTo>
                  <a:lnTo>
                    <a:pt x="2544" y="1968"/>
                  </a:lnTo>
                  <a:lnTo>
                    <a:pt x="2592" y="1980"/>
                  </a:lnTo>
                  <a:lnTo>
                    <a:pt x="2640" y="1956"/>
                  </a:lnTo>
                  <a:lnTo>
                    <a:pt x="2688" y="1932"/>
                  </a:lnTo>
                  <a:lnTo>
                    <a:pt x="2736" y="1884"/>
                  </a:lnTo>
                  <a:lnTo>
                    <a:pt x="2748" y="1812"/>
                  </a:lnTo>
                  <a:lnTo>
                    <a:pt x="2772" y="1716"/>
                  </a:lnTo>
                  <a:lnTo>
                    <a:pt x="2784" y="1644"/>
                  </a:lnTo>
                  <a:lnTo>
                    <a:pt x="2784" y="1572"/>
                  </a:lnTo>
                  <a:lnTo>
                    <a:pt x="2796" y="1500"/>
                  </a:lnTo>
                  <a:lnTo>
                    <a:pt x="2796" y="1404"/>
                  </a:lnTo>
                  <a:lnTo>
                    <a:pt x="2784" y="1308"/>
                  </a:lnTo>
                  <a:lnTo>
                    <a:pt x="2760" y="1260"/>
                  </a:lnTo>
                  <a:lnTo>
                    <a:pt x="2748" y="1188"/>
                  </a:lnTo>
                  <a:lnTo>
                    <a:pt x="2724" y="1116"/>
                  </a:lnTo>
                  <a:lnTo>
                    <a:pt x="2712" y="1044"/>
                  </a:lnTo>
                  <a:lnTo>
                    <a:pt x="2700" y="948"/>
                  </a:lnTo>
                  <a:lnTo>
                    <a:pt x="2688" y="876"/>
                  </a:lnTo>
                  <a:lnTo>
                    <a:pt x="2676" y="780"/>
                  </a:lnTo>
                  <a:lnTo>
                    <a:pt x="2676" y="708"/>
                  </a:lnTo>
                  <a:lnTo>
                    <a:pt x="2676" y="636"/>
                  </a:lnTo>
                  <a:lnTo>
                    <a:pt x="2676" y="564"/>
                  </a:lnTo>
                  <a:lnTo>
                    <a:pt x="2676" y="492"/>
                  </a:lnTo>
                  <a:lnTo>
                    <a:pt x="2688" y="396"/>
                  </a:lnTo>
                  <a:lnTo>
                    <a:pt x="2700" y="348"/>
                  </a:lnTo>
                  <a:lnTo>
                    <a:pt x="2712" y="252"/>
                  </a:lnTo>
                  <a:lnTo>
                    <a:pt x="2712" y="204"/>
                  </a:lnTo>
                  <a:lnTo>
                    <a:pt x="2688" y="168"/>
                  </a:lnTo>
                  <a:lnTo>
                    <a:pt x="2652" y="144"/>
                  </a:lnTo>
                  <a:lnTo>
                    <a:pt x="2616" y="132"/>
                  </a:lnTo>
                  <a:lnTo>
                    <a:pt x="2580" y="132"/>
                  </a:lnTo>
                  <a:lnTo>
                    <a:pt x="2508" y="132"/>
                  </a:lnTo>
                  <a:lnTo>
                    <a:pt x="2436" y="120"/>
                  </a:lnTo>
                  <a:lnTo>
                    <a:pt x="2364" y="120"/>
                  </a:lnTo>
                  <a:lnTo>
                    <a:pt x="2244" y="120"/>
                  </a:lnTo>
                  <a:lnTo>
                    <a:pt x="2148" y="120"/>
                  </a:lnTo>
                  <a:lnTo>
                    <a:pt x="2076" y="120"/>
                  </a:lnTo>
                  <a:lnTo>
                    <a:pt x="2004" y="108"/>
                  </a:lnTo>
                  <a:lnTo>
                    <a:pt x="1932" y="108"/>
                  </a:lnTo>
                  <a:lnTo>
                    <a:pt x="1836" y="108"/>
                  </a:lnTo>
                  <a:lnTo>
                    <a:pt x="1764" y="108"/>
                  </a:lnTo>
                  <a:lnTo>
                    <a:pt x="1692" y="108"/>
                  </a:lnTo>
                  <a:lnTo>
                    <a:pt x="1596" y="108"/>
                  </a:lnTo>
                  <a:lnTo>
                    <a:pt x="1500" y="96"/>
                  </a:lnTo>
                  <a:lnTo>
                    <a:pt x="1404" y="84"/>
                  </a:lnTo>
                  <a:lnTo>
                    <a:pt x="1308" y="72"/>
                  </a:lnTo>
                  <a:lnTo>
                    <a:pt x="1236" y="60"/>
                  </a:lnTo>
                  <a:lnTo>
                    <a:pt x="1164" y="60"/>
                  </a:lnTo>
                  <a:lnTo>
                    <a:pt x="1092" y="48"/>
                  </a:lnTo>
                  <a:lnTo>
                    <a:pt x="996" y="48"/>
                  </a:lnTo>
                  <a:lnTo>
                    <a:pt x="960" y="48"/>
                  </a:lnTo>
                  <a:lnTo>
                    <a:pt x="924" y="48"/>
                  </a:lnTo>
                  <a:lnTo>
                    <a:pt x="888" y="60"/>
                  </a:lnTo>
                  <a:lnTo>
                    <a:pt x="840" y="60"/>
                  </a:lnTo>
                  <a:lnTo>
                    <a:pt x="792" y="60"/>
                  </a:lnTo>
                  <a:lnTo>
                    <a:pt x="756" y="36"/>
                  </a:lnTo>
                  <a:lnTo>
                    <a:pt x="708" y="24"/>
                  </a:lnTo>
                  <a:lnTo>
                    <a:pt x="624" y="12"/>
                  </a:lnTo>
                  <a:lnTo>
                    <a:pt x="552" y="12"/>
                  </a:lnTo>
                  <a:lnTo>
                    <a:pt x="480" y="12"/>
                  </a:lnTo>
                  <a:lnTo>
                    <a:pt x="432" y="0"/>
                  </a:lnTo>
                  <a:lnTo>
                    <a:pt x="396" y="0"/>
                  </a:lnTo>
                  <a:lnTo>
                    <a:pt x="360" y="12"/>
                  </a:lnTo>
                  <a:lnTo>
                    <a:pt x="324" y="12"/>
                  </a:lnTo>
                  <a:lnTo>
                    <a:pt x="288" y="24"/>
                  </a:lnTo>
                  <a:lnTo>
                    <a:pt x="252" y="24"/>
                  </a:lnTo>
                  <a:lnTo>
                    <a:pt x="216" y="36"/>
                  </a:lnTo>
                  <a:lnTo>
                    <a:pt x="180" y="60"/>
                  </a:lnTo>
                  <a:lnTo>
                    <a:pt x="144" y="84"/>
                  </a:lnTo>
                  <a:lnTo>
                    <a:pt x="108" y="120"/>
                  </a:lnTo>
                  <a:lnTo>
                    <a:pt x="72" y="168"/>
                  </a:lnTo>
                  <a:lnTo>
                    <a:pt x="36" y="204"/>
                  </a:lnTo>
                  <a:lnTo>
                    <a:pt x="12" y="240"/>
                  </a:lnTo>
                  <a:lnTo>
                    <a:pt x="0" y="276"/>
                  </a:lnTo>
                  <a:lnTo>
                    <a:pt x="0" y="312"/>
                  </a:lnTo>
                  <a:lnTo>
                    <a:pt x="0" y="348"/>
                  </a:lnTo>
                  <a:lnTo>
                    <a:pt x="0" y="384"/>
                  </a:lnTo>
                  <a:lnTo>
                    <a:pt x="36" y="396"/>
                  </a:lnTo>
                  <a:lnTo>
                    <a:pt x="72" y="408"/>
                  </a:lnTo>
                  <a:lnTo>
                    <a:pt x="108" y="420"/>
                  </a:lnTo>
                  <a:lnTo>
                    <a:pt x="144" y="432"/>
                  </a:lnTo>
                  <a:lnTo>
                    <a:pt x="180" y="420"/>
                  </a:lnTo>
                  <a:lnTo>
                    <a:pt x="192" y="396"/>
                  </a:lnTo>
                </a:path>
              </a:pathLst>
            </a:custGeom>
            <a:solidFill>
              <a:schemeClr val="accent1"/>
            </a:solidFill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6094" name="Rectangle 6"/>
            <p:cNvSpPr>
              <a:spLocks noChangeArrowheads="1"/>
            </p:cNvSpPr>
            <p:nvPr/>
          </p:nvSpPr>
          <p:spPr bwMode="auto">
            <a:xfrm>
              <a:off x="3159" y="2967"/>
              <a:ext cx="104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lt-LT" sz="2400" b="1"/>
                <a:t>fermentas</a:t>
              </a:r>
              <a:endParaRPr lang="en-US" sz="2400" b="1"/>
            </a:p>
          </p:txBody>
        </p:sp>
        <p:sp>
          <p:nvSpPr>
            <p:cNvPr id="46095" name="Rectangle 7"/>
            <p:cNvSpPr>
              <a:spLocks noChangeArrowheads="1"/>
            </p:cNvSpPr>
            <p:nvPr/>
          </p:nvSpPr>
          <p:spPr bwMode="auto">
            <a:xfrm>
              <a:off x="2247" y="2391"/>
              <a:ext cx="177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lt-LT" sz="2400" b="1"/>
                <a:t>Aktyvusis centras</a:t>
              </a:r>
              <a:endParaRPr lang="en-US" sz="2400" b="1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3568700"/>
            <a:ext cx="3530600" cy="1092200"/>
            <a:chOff x="576" y="2592"/>
            <a:chExt cx="2224" cy="688"/>
          </a:xfrm>
        </p:grpSpPr>
        <p:sp>
          <p:nvSpPr>
            <p:cNvPr id="46090" name="Rectangle 9"/>
            <p:cNvSpPr>
              <a:spLocks noChangeArrowheads="1"/>
            </p:cNvSpPr>
            <p:nvPr/>
          </p:nvSpPr>
          <p:spPr bwMode="auto">
            <a:xfrm>
              <a:off x="2160" y="2784"/>
              <a:ext cx="640" cy="496"/>
            </a:xfrm>
            <a:prstGeom prst="rect">
              <a:avLst/>
            </a:prstGeom>
            <a:solidFill>
              <a:schemeClr val="hlink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lt-LT">
                <a:latin typeface="Calibri" pitchFamily="34" charset="0"/>
              </a:endParaRPr>
            </a:p>
          </p:txBody>
        </p:sp>
        <p:sp>
          <p:nvSpPr>
            <p:cNvPr id="12300" name="Rectangle 10"/>
            <p:cNvSpPr>
              <a:spLocks noChangeArrowheads="1"/>
            </p:cNvSpPr>
            <p:nvPr/>
          </p:nvSpPr>
          <p:spPr bwMode="auto">
            <a:xfrm>
              <a:off x="576" y="2592"/>
              <a:ext cx="1097" cy="2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cs"/>
                </a:rPr>
                <a:t>substratas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endParaRPr>
            </a:p>
          </p:txBody>
        </p:sp>
        <p:sp>
          <p:nvSpPr>
            <p:cNvPr id="12301" name="Line 11"/>
            <p:cNvSpPr>
              <a:spLocks noChangeShapeType="1"/>
            </p:cNvSpPr>
            <p:nvPr/>
          </p:nvSpPr>
          <p:spPr bwMode="auto">
            <a:xfrm>
              <a:off x="1536" y="2736"/>
              <a:ext cx="864" cy="2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t-LT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35038" y="3703638"/>
            <a:ext cx="2438400" cy="1906587"/>
            <a:chOff x="528" y="2688"/>
            <a:chExt cx="1536" cy="1201"/>
          </a:xfrm>
        </p:grpSpPr>
        <p:sp>
          <p:nvSpPr>
            <p:cNvPr id="12296" name="Rectangle 13"/>
            <p:cNvSpPr>
              <a:spLocks noChangeArrowheads="1"/>
            </p:cNvSpPr>
            <p:nvPr/>
          </p:nvSpPr>
          <p:spPr bwMode="auto">
            <a:xfrm>
              <a:off x="528" y="3600"/>
              <a:ext cx="1344" cy="2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t-L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cs"/>
                </a:rPr>
                <a:t>kompleksas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endParaRPr>
            </a:p>
          </p:txBody>
        </p:sp>
        <p:sp>
          <p:nvSpPr>
            <p:cNvPr id="12297" name="Freeform 14"/>
            <p:cNvSpPr>
              <a:spLocks/>
            </p:cNvSpPr>
            <p:nvPr/>
          </p:nvSpPr>
          <p:spPr bwMode="auto">
            <a:xfrm>
              <a:off x="1380" y="3312"/>
              <a:ext cx="493" cy="265"/>
            </a:xfrm>
            <a:custGeom>
              <a:avLst/>
              <a:gdLst>
                <a:gd name="T0" fmla="*/ 492 w 493"/>
                <a:gd name="T1" fmla="*/ 0 h 265"/>
                <a:gd name="T2" fmla="*/ 456 w 493"/>
                <a:gd name="T3" fmla="*/ 12 h 265"/>
                <a:gd name="T4" fmla="*/ 432 w 493"/>
                <a:gd name="T5" fmla="*/ 48 h 265"/>
                <a:gd name="T6" fmla="*/ 396 w 493"/>
                <a:gd name="T7" fmla="*/ 72 h 265"/>
                <a:gd name="T8" fmla="*/ 360 w 493"/>
                <a:gd name="T9" fmla="*/ 108 h 265"/>
                <a:gd name="T10" fmla="*/ 324 w 493"/>
                <a:gd name="T11" fmla="*/ 132 h 265"/>
                <a:gd name="T12" fmla="*/ 288 w 493"/>
                <a:gd name="T13" fmla="*/ 156 h 265"/>
                <a:gd name="T14" fmla="*/ 252 w 493"/>
                <a:gd name="T15" fmla="*/ 180 h 265"/>
                <a:gd name="T16" fmla="*/ 216 w 493"/>
                <a:gd name="T17" fmla="*/ 204 h 265"/>
                <a:gd name="T18" fmla="*/ 180 w 493"/>
                <a:gd name="T19" fmla="*/ 216 h 265"/>
                <a:gd name="T20" fmla="*/ 144 w 493"/>
                <a:gd name="T21" fmla="*/ 240 h 265"/>
                <a:gd name="T22" fmla="*/ 108 w 493"/>
                <a:gd name="T23" fmla="*/ 252 h 265"/>
                <a:gd name="T24" fmla="*/ 72 w 493"/>
                <a:gd name="T25" fmla="*/ 252 h 265"/>
                <a:gd name="T26" fmla="*/ 36 w 493"/>
                <a:gd name="T27" fmla="*/ 264 h 265"/>
                <a:gd name="T28" fmla="*/ 0 w 493"/>
                <a:gd name="T29" fmla="*/ 264 h 2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3"/>
                <a:gd name="T46" fmla="*/ 0 h 265"/>
                <a:gd name="T47" fmla="*/ 493 w 493"/>
                <a:gd name="T48" fmla="*/ 265 h 2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3" h="265">
                  <a:moveTo>
                    <a:pt x="492" y="0"/>
                  </a:moveTo>
                  <a:lnTo>
                    <a:pt x="456" y="12"/>
                  </a:lnTo>
                  <a:lnTo>
                    <a:pt x="432" y="48"/>
                  </a:lnTo>
                  <a:lnTo>
                    <a:pt x="396" y="72"/>
                  </a:lnTo>
                  <a:lnTo>
                    <a:pt x="360" y="108"/>
                  </a:lnTo>
                  <a:lnTo>
                    <a:pt x="324" y="132"/>
                  </a:lnTo>
                  <a:lnTo>
                    <a:pt x="288" y="156"/>
                  </a:lnTo>
                  <a:lnTo>
                    <a:pt x="252" y="180"/>
                  </a:lnTo>
                  <a:lnTo>
                    <a:pt x="216" y="204"/>
                  </a:lnTo>
                  <a:lnTo>
                    <a:pt x="180" y="216"/>
                  </a:lnTo>
                  <a:lnTo>
                    <a:pt x="144" y="240"/>
                  </a:lnTo>
                  <a:lnTo>
                    <a:pt x="108" y="252"/>
                  </a:lnTo>
                  <a:lnTo>
                    <a:pt x="72" y="252"/>
                  </a:lnTo>
                  <a:lnTo>
                    <a:pt x="36" y="264"/>
                  </a:lnTo>
                  <a:lnTo>
                    <a:pt x="0" y="264"/>
                  </a:lnTo>
                </a:path>
              </a:pathLst>
            </a:custGeom>
            <a:ln>
              <a:headEnd type="triangle" w="med" len="med"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t-LT"/>
            </a:p>
          </p:txBody>
        </p:sp>
        <p:sp>
          <p:nvSpPr>
            <p:cNvPr id="12298" name="AutoShape 15"/>
            <p:cNvSpPr>
              <a:spLocks/>
            </p:cNvSpPr>
            <p:nvPr/>
          </p:nvSpPr>
          <p:spPr bwMode="auto">
            <a:xfrm>
              <a:off x="1872" y="2688"/>
              <a:ext cx="192" cy="816"/>
            </a:xfrm>
            <a:prstGeom prst="leftBrace">
              <a:avLst>
                <a:gd name="adj1" fmla="val 35417"/>
                <a:gd name="adj2" fmla="val 50000"/>
              </a:avLst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t-L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  <p:bldP spid="747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Kas yra fermentai ?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FERMENTAI yra baltymo molekulės, kurios greitina organizmuose vykstančias chemines reakcijas. Fermentai- biologiniai katalizatoriai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18437" name="Stačiakampis 5"/>
          <p:cNvSpPr>
            <a:spLocks noChangeArrowheads="1"/>
          </p:cNvSpPr>
          <p:nvPr/>
        </p:nvSpPr>
        <p:spPr bwMode="auto">
          <a:xfrm>
            <a:off x="250825" y="5229225"/>
            <a:ext cx="8713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>
                <a:latin typeface="Calibri" pitchFamily="34" charset="0"/>
                <a:hlinkClick r:id="rId2"/>
              </a:rPr>
              <a:t>http://www.stolaf.edu/people/giannini/flashanimat/enzymes/prox-orien.swf</a:t>
            </a:r>
            <a:endParaRPr lang="lt-LT">
              <a:latin typeface="Calibri" pitchFamily="34" charset="0"/>
            </a:endParaRPr>
          </a:p>
          <a:p>
            <a:pPr algn="ctr"/>
            <a:endParaRPr lang="lt-L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graphicFrame>
        <p:nvGraphicFramePr>
          <p:cNvPr id="1035" name="Object 11">
            <a:hlinkClick r:id="" action="ppaction://ole?verb=0" highlightClick="1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1768475"/>
          <a:ext cx="8229600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ketų programos apvalkalo objektas" showAsIcon="1" r:id="rId3" imgW="1347480" imgH="685440" progId="Package">
                  <p:embed/>
                </p:oleObj>
              </mc:Choice>
              <mc:Fallback>
                <p:oleObj name="Paketų programos apvalkalo objektas" showAsIcon="1" r:id="rId3" imgW="1347480" imgH="685440" progId="Package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68475"/>
                        <a:ext cx="8229600" cy="418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enzym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85763"/>
            <a:ext cx="8135938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4213" y="407988"/>
            <a:ext cx="79914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Kokią reakciją iliustruoja animacija?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enzym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4813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838" y="4797425"/>
            <a:ext cx="6675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Fermentų specifiškumas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Laktazė --------- laktozė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Amilazė--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----------</a:t>
            </a: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amilozė</a:t>
            </a:r>
            <a:endParaRPr lang="lt-L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Celiuliazė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------------ celiuliozė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Lipazė-------------lipidai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Proteazė----------------- proteinai (baltymai)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Ribonukleazė--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--------- RNR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aveikslėlis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755900"/>
            <a:ext cx="47879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Netinkamomis sąlygomis pakinta fermento aktyvusis centras ir jis nebegali atlikti savo funkcijų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55301" name="TextBox 2"/>
          <p:cNvSpPr txBox="1">
            <a:spLocks noChangeArrowheads="1"/>
          </p:cNvSpPr>
          <p:nvPr/>
        </p:nvSpPr>
        <p:spPr bwMode="auto">
          <a:xfrm>
            <a:off x="1331913" y="2205038"/>
            <a:ext cx="6480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>
                <a:latin typeface="Calibri" pitchFamily="34" charset="0"/>
              </a:rPr>
              <a:t>(</a:t>
            </a:r>
            <a:r>
              <a:rPr lang="lt-LT" sz="2800" b="1" i="1">
                <a:latin typeface="Comic Sans MS" pitchFamily="66" charset="0"/>
              </a:rPr>
              <a:t>denatūravus baltymui)</a:t>
            </a:r>
          </a:p>
        </p:txBody>
      </p:sp>
      <p:sp>
        <p:nvSpPr>
          <p:cNvPr id="55302" name="Stačiakampis 6"/>
          <p:cNvSpPr>
            <a:spLocks noChangeArrowheads="1"/>
          </p:cNvSpPr>
          <p:nvPr/>
        </p:nvSpPr>
        <p:spPr bwMode="auto">
          <a:xfrm>
            <a:off x="576263" y="5827713"/>
            <a:ext cx="7991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b="1" i="1">
                <a:latin typeface="Calibri" pitchFamily="34" charset="0"/>
                <a:hlinkClick r:id="rId3"/>
              </a:rPr>
              <a:t>http://www.phschool.com/science/biology_place/labbench/lab2/ph.html</a:t>
            </a:r>
            <a:endParaRPr lang="lt-LT" b="1" i="1">
              <a:latin typeface="Calibri" pitchFamily="34" charset="0"/>
            </a:endParaRPr>
          </a:p>
          <a:p>
            <a:endParaRPr lang="lt-L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Aktyvacijos energija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322" name="Turinio vietos rezervavimo ženklas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5843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lt-LT" b="1" i="1" smtClean="0">
                <a:latin typeface="Comic Sans MS" pitchFamily="66" charset="0"/>
              </a:rPr>
              <a:t>Energija reikalinga cheminei reakcijai prasidėti.</a:t>
            </a:r>
          </a:p>
          <a:p>
            <a:pPr marL="0" indent="0" eaLnBrk="1" hangingPunct="1">
              <a:buFont typeface="Arial" charset="0"/>
              <a:buNone/>
            </a:pPr>
            <a:r>
              <a:rPr lang="lt-LT" sz="2400" b="1" i="1" smtClean="0">
                <a:latin typeface="Comic Sans MS" pitchFamily="66" charset="0"/>
              </a:rPr>
              <a:t>(reikalinga cheminiams ryšiams molekulėje nutraukti)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pic>
        <p:nvPicPr>
          <p:cNvPr id="56325" name="Paveikslėlis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445"/>
          <a:stretch>
            <a:fillRect/>
          </a:stretch>
        </p:blipFill>
        <p:spPr bwMode="auto">
          <a:xfrm>
            <a:off x="1084263" y="2708275"/>
            <a:ext cx="69119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Box 6"/>
          <p:cNvSpPr txBox="1">
            <a:spLocks noChangeArrowheads="1"/>
          </p:cNvSpPr>
          <p:nvPr/>
        </p:nvSpPr>
        <p:spPr bwMode="auto">
          <a:xfrm>
            <a:off x="4859338" y="3105150"/>
            <a:ext cx="2736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b="1">
                <a:latin typeface="Calibri" pitchFamily="34" charset="0"/>
              </a:rPr>
              <a:t>Aktyvintoji būsena-centrinis reakcijos taškas</a:t>
            </a:r>
          </a:p>
        </p:txBody>
      </p:sp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5148263" y="3752850"/>
            <a:ext cx="2160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b="1">
                <a:latin typeface="Calibri" pitchFamily="34" charset="0"/>
              </a:rPr>
              <a:t>Energija reikalinga ryšiams nutraukti</a:t>
            </a:r>
          </a:p>
        </p:txBody>
      </p:sp>
      <p:sp>
        <p:nvSpPr>
          <p:cNvPr id="56328" name="TextBox 8"/>
          <p:cNvSpPr txBox="1">
            <a:spLocks noChangeArrowheads="1"/>
          </p:cNvSpPr>
          <p:nvPr/>
        </p:nvSpPr>
        <p:spPr bwMode="auto">
          <a:xfrm>
            <a:off x="6516688" y="4397375"/>
            <a:ext cx="1871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b="1">
                <a:latin typeface="Calibri" pitchFamily="34" charset="0"/>
              </a:rPr>
              <a:t>Fermentas sumažina aktyvacijos energiją</a:t>
            </a:r>
          </a:p>
        </p:txBody>
      </p:sp>
      <p:sp>
        <p:nvSpPr>
          <p:cNvPr id="56329" name="TextBox 9"/>
          <p:cNvSpPr txBox="1">
            <a:spLocks noChangeArrowheads="1"/>
          </p:cNvSpPr>
          <p:nvPr/>
        </p:nvSpPr>
        <p:spPr bwMode="auto">
          <a:xfrm rot="-5400000">
            <a:off x="392906" y="4158457"/>
            <a:ext cx="1804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b="1">
                <a:latin typeface="Calibri" pitchFamily="34" charset="0"/>
              </a:rPr>
              <a:t>ENERGIJA</a:t>
            </a:r>
          </a:p>
        </p:txBody>
      </p:sp>
      <p:sp>
        <p:nvSpPr>
          <p:cNvPr id="56330" name="Stačiakampis 11"/>
          <p:cNvSpPr>
            <a:spLocks noChangeArrowheads="1"/>
          </p:cNvSpPr>
          <p:nvPr/>
        </p:nvSpPr>
        <p:spPr bwMode="auto">
          <a:xfrm>
            <a:off x="358775" y="5922963"/>
            <a:ext cx="8426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b="1">
                <a:latin typeface="Calibri" pitchFamily="34" charset="0"/>
                <a:hlinkClick r:id="rId3"/>
              </a:rPr>
              <a:t>http://www.stolaf.edu/people/giannini/flashanimat/enzymes/transition%20state.swf</a:t>
            </a:r>
            <a:endParaRPr lang="lt-LT" b="1">
              <a:latin typeface="Calibri" pitchFamily="34" charset="0"/>
            </a:endParaRPr>
          </a:p>
          <a:p>
            <a:endParaRPr lang="lt-L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Fermentų panaudojimas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b="1" i="1" dirty="0">
                <a:latin typeface="Comic Sans MS" pitchFamily="66" charset="0"/>
              </a:rPr>
              <a:t>M</a:t>
            </a:r>
            <a:r>
              <a:rPr lang="lt-LT" b="1" i="1" dirty="0" smtClean="0">
                <a:latin typeface="Comic Sans MS" pitchFamily="66" charset="0"/>
              </a:rPr>
              <a:t>aisto pramonėje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b="1" i="1" dirty="0" smtClean="0">
                <a:latin typeface="Comic Sans MS" pitchFamily="66" charset="0"/>
              </a:rPr>
              <a:t>Panaudojimas </a:t>
            </a:r>
            <a:r>
              <a:rPr lang="lt-LT" b="1" i="1" dirty="0">
                <a:latin typeface="Comic Sans MS" pitchFamily="66" charset="0"/>
              </a:rPr>
              <a:t>restauruojant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b="1" i="1" dirty="0" smtClean="0">
                <a:latin typeface="Comic Sans MS" pitchFamily="66" charset="0"/>
              </a:rPr>
              <a:t>dokumentus </a:t>
            </a:r>
            <a:r>
              <a:rPr lang="lt-LT" b="1" i="1" dirty="0">
                <a:latin typeface="Comic Sans MS" pitchFamily="66" charset="0"/>
              </a:rPr>
              <a:t>ir dailės </a:t>
            </a:r>
            <a:r>
              <a:rPr lang="lt-LT" b="1" i="1" dirty="0" smtClean="0">
                <a:latin typeface="Comic Sans MS" pitchFamily="66" charset="0"/>
              </a:rPr>
              <a:t>kūrinius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b="1" i="1" dirty="0" smtClean="0">
                <a:latin typeface="Comic Sans MS" pitchFamily="66" charset="0"/>
              </a:rPr>
              <a:t>Medicinoje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b="1" i="1" dirty="0" smtClean="0">
                <a:latin typeface="Comic Sans MS" pitchFamily="66" charset="0"/>
              </a:rPr>
              <a:t>Tekstilės </a:t>
            </a:r>
            <a:r>
              <a:rPr lang="lt-LT" b="1" i="1" dirty="0">
                <a:latin typeface="Comic Sans MS" pitchFamily="66" charset="0"/>
              </a:rPr>
              <a:t>medžiagų paruošimui </a:t>
            </a:r>
            <a:endParaRPr lang="lt-LT" b="1" i="1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b="1" i="1" dirty="0" smtClean="0">
                <a:latin typeface="Comic Sans MS" pitchFamily="66" charset="0"/>
              </a:rPr>
              <a:t>Pašarų ruošimui žemės ūkyje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b="1" i="1" dirty="0" smtClean="0">
                <a:latin typeface="Comic Sans MS" pitchFamily="66" charset="0"/>
              </a:rPr>
              <a:t>Ekologiškų valymo priemonių ir </a:t>
            </a:r>
            <a:r>
              <a:rPr lang="lt-LT" b="1" i="1" dirty="0" err="1" smtClean="0">
                <a:latin typeface="Comic Sans MS" pitchFamily="66" charset="0"/>
              </a:rPr>
              <a:t>skalbiklių</a:t>
            </a:r>
            <a:r>
              <a:rPr lang="lt-LT" b="1" i="1" dirty="0" smtClean="0">
                <a:latin typeface="Comic Sans MS" pitchFamily="66" charset="0"/>
              </a:rPr>
              <a:t> gamybai</a:t>
            </a:r>
            <a:endParaRPr lang="lt-LT" b="1" i="1" dirty="0"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2011.10.29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Neringa Stravinskienė                   Griškabūdžio gimnazija</a:t>
            </a:r>
            <a:endParaRPr lang="lt-LT"/>
          </a:p>
        </p:txBody>
      </p:sp>
      <p:graphicFrame>
        <p:nvGraphicFramePr>
          <p:cNvPr id="6" name="Lentelė 5"/>
          <p:cNvGraphicFramePr>
            <a:graphicFrameLocks noGrp="1"/>
          </p:cNvGraphicFramePr>
          <p:nvPr/>
        </p:nvGraphicFramePr>
        <p:xfrm>
          <a:off x="468313" y="404813"/>
          <a:ext cx="8136906" cy="605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9"/>
                <a:gridCol w="1944216"/>
                <a:gridCol w="424847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/>
                        <a:t>Fermentas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/>
                        <a:t>Pramonės šaka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/>
                        <a:t>Panaudojimas </a:t>
                      </a:r>
                      <a:endParaRPr lang="lt-LT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lt-LT" sz="1600" dirty="0" err="1" smtClean="0"/>
                        <a:t>Amilazė</a:t>
                      </a:r>
                      <a:endParaRPr lang="lt-L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Alaus, duonos</a:t>
                      </a:r>
                    </a:p>
                    <a:p>
                      <a:r>
                        <a:rPr lang="lt-LT" dirty="0" smtClean="0"/>
                        <a:t>Tekstilės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Skaido krakmolą rauge.</a:t>
                      </a:r>
                    </a:p>
                    <a:p>
                      <a:r>
                        <a:rPr lang="lt-LT" dirty="0" smtClean="0"/>
                        <a:t>Šalina krakmolą nuo siūlų.</a:t>
                      </a:r>
                      <a:endParaRPr lang="lt-LT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lt-LT" dirty="0" smtClean="0"/>
                        <a:t>Proteazė </a:t>
                      </a:r>
                      <a:r>
                        <a:rPr lang="lt-LT" dirty="0" err="1" smtClean="0"/>
                        <a:t>papainas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Alaus</a:t>
                      </a:r>
                    </a:p>
                    <a:p>
                      <a:r>
                        <a:rPr lang="lt-LT" dirty="0" smtClean="0"/>
                        <a:t>Mėsos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Skaido baltymus.</a:t>
                      </a:r>
                    </a:p>
                    <a:p>
                      <a:r>
                        <a:rPr lang="lt-LT" dirty="0" smtClean="0"/>
                        <a:t>Minkština mėsą.</a:t>
                      </a:r>
                      <a:endParaRPr lang="lt-LT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lt-LT" dirty="0" smtClean="0"/>
                        <a:t>Pepsinas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Farmacijos </a:t>
                      </a:r>
                    </a:p>
                    <a:p>
                      <a:r>
                        <a:rPr lang="lt-LT" dirty="0" smtClean="0"/>
                        <a:t>Maisto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Virškinimo preparatas.</a:t>
                      </a:r>
                    </a:p>
                    <a:p>
                      <a:r>
                        <a:rPr lang="lt-LT" dirty="0" smtClean="0"/>
                        <a:t>Košelių</a:t>
                      </a:r>
                      <a:r>
                        <a:rPr lang="lt-LT" baseline="0" dirty="0" smtClean="0"/>
                        <a:t> vaikams gamyboje.</a:t>
                      </a:r>
                      <a:endParaRPr lang="lt-LT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lt-LT" dirty="0" err="1" smtClean="0"/>
                        <a:t>Ficinas</a:t>
                      </a:r>
                      <a:r>
                        <a:rPr lang="lt-LT" dirty="0" smtClean="0"/>
                        <a:t>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Farmacijos</a:t>
                      </a:r>
                    </a:p>
                    <a:p>
                      <a:r>
                        <a:rPr lang="lt-LT" dirty="0" smtClean="0"/>
                        <a:t>Fotografijos</a:t>
                      </a:r>
                      <a:r>
                        <a:rPr lang="lt-LT" baseline="0" dirty="0" smtClean="0"/>
                        <a:t>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Dedamas į dantų pastą nuo apnašų.</a:t>
                      </a:r>
                    </a:p>
                    <a:p>
                      <a:r>
                        <a:rPr lang="lt-LT" dirty="0" smtClean="0"/>
                        <a:t>Ryškinant juostas želatinai nuplauti.</a:t>
                      </a:r>
                      <a:endParaRPr lang="lt-LT" dirty="0"/>
                    </a:p>
                  </a:txBody>
                  <a:tcPr/>
                </a:tc>
              </a:tr>
              <a:tr h="386288">
                <a:tc>
                  <a:txBody>
                    <a:bodyPr/>
                    <a:lstStyle/>
                    <a:p>
                      <a:r>
                        <a:rPr lang="lt-LT" dirty="0" err="1" smtClean="0"/>
                        <a:t>Reninas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Maisto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Sūrių gamybai, </a:t>
                      </a:r>
                      <a:r>
                        <a:rPr lang="lt-LT" sz="1600" dirty="0" smtClean="0"/>
                        <a:t>pienui</a:t>
                      </a:r>
                      <a:r>
                        <a:rPr lang="lt-LT" dirty="0" smtClean="0"/>
                        <a:t> rauginti.</a:t>
                      </a:r>
                      <a:endParaRPr lang="lt-LT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lt-LT" sz="1600" dirty="0" smtClean="0"/>
                        <a:t>Bakterinės proteazės</a:t>
                      </a:r>
                      <a:endParaRPr lang="lt-L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Chemijos</a:t>
                      </a:r>
                    </a:p>
                    <a:p>
                      <a:r>
                        <a:rPr lang="lt-LT" dirty="0" smtClean="0"/>
                        <a:t>Odos</a:t>
                      </a:r>
                    </a:p>
                    <a:p>
                      <a:r>
                        <a:rPr lang="lt-LT" dirty="0" smtClean="0"/>
                        <a:t>Tekstilės</a:t>
                      </a:r>
                    </a:p>
                    <a:p>
                      <a:r>
                        <a:rPr lang="lt-LT" dirty="0" smtClean="0"/>
                        <a:t>Maisto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Skalbimo milteliams ,</a:t>
                      </a:r>
                      <a:r>
                        <a:rPr lang="lt-LT" baseline="0" dirty="0" smtClean="0"/>
                        <a:t> veikia dėmes</a:t>
                      </a:r>
                    </a:p>
                    <a:p>
                      <a:r>
                        <a:rPr lang="lt-LT" baseline="0" dirty="0" smtClean="0"/>
                        <a:t>Odai minkštinti, plaukams nuo odos atskirti</a:t>
                      </a:r>
                    </a:p>
                    <a:p>
                      <a:r>
                        <a:rPr lang="lt-LT" baseline="0" dirty="0" smtClean="0"/>
                        <a:t>Vilnai nuo odos atskirti.</a:t>
                      </a:r>
                    </a:p>
                    <a:p>
                      <a:r>
                        <a:rPr lang="lt-LT" baseline="0" dirty="0" smtClean="0"/>
                        <a:t>Baltymams gauti.</a:t>
                      </a:r>
                      <a:endParaRPr lang="lt-LT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lt-LT" dirty="0" err="1" smtClean="0"/>
                        <a:t>Katalazė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Maisto</a:t>
                      </a:r>
                    </a:p>
                    <a:p>
                      <a:r>
                        <a:rPr lang="lt-LT" dirty="0" smtClean="0"/>
                        <a:t>Gumos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mtClean="0"/>
                        <a:t>Vandenilio </a:t>
                      </a:r>
                      <a:r>
                        <a:rPr lang="lt-LT" dirty="0" smtClean="0"/>
                        <a:t>peroksidui pašalinti.</a:t>
                      </a:r>
                    </a:p>
                    <a:p>
                      <a:r>
                        <a:rPr lang="lt-LT" dirty="0" smtClean="0"/>
                        <a:t>Deguoniui gauti skaidant vandenilio peroksidą.</a:t>
                      </a:r>
                      <a:endParaRPr lang="lt-LT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lt-LT" dirty="0" err="1" smtClean="0"/>
                        <a:t>Celiuliazė</a:t>
                      </a:r>
                      <a:endParaRPr lang="lt-LT" dirty="0" smtClean="0"/>
                    </a:p>
                    <a:p>
                      <a:r>
                        <a:rPr lang="lt-LT" dirty="0" err="1" smtClean="0"/>
                        <a:t>Pektinazė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Maisto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Vaisių </a:t>
                      </a:r>
                      <a:r>
                        <a:rPr lang="lt-LT" dirty="0" err="1" smtClean="0"/>
                        <a:t>sultims</a:t>
                      </a:r>
                      <a:r>
                        <a:rPr lang="lt-LT" dirty="0" smtClean="0"/>
                        <a:t> gaminti.</a:t>
                      </a:r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Užduotis namų darbams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9394" name="Turinio vietos rezervavimo ženklas 6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lt-LT" sz="2800" b="1" smtClean="0">
                <a:latin typeface="Comic Sans MS" pitchFamily="66" charset="0"/>
              </a:rPr>
              <a:t>Paruošti pristatymą apie fermentų panaudojimą Lietuvos pramonėje. Pasirinkti vieną sritį. Savo darbo pristatymui turėsite 3 minutes.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lt-LT" sz="2800" b="1" smtClean="0">
                <a:latin typeface="Comic Sans MS" pitchFamily="66" charset="0"/>
              </a:rPr>
              <a:t>Rinktis galima bet kurį pristatymų įrankį,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lt-LT" sz="2800" b="1" smtClean="0">
                <a:latin typeface="Comic Sans MS" pitchFamily="66" charset="0"/>
              </a:rPr>
              <a:t>pageidautina interaktyvųjį.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lt-LT" sz="2800" b="1" smtClean="0">
                <a:latin typeface="Comic Sans MS" pitchFamily="66" charset="0"/>
              </a:rPr>
              <a:t>(prezi.com,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lt-LT" sz="2800" b="1" smtClean="0">
                <a:latin typeface="Comic Sans MS" pitchFamily="66" charset="0"/>
              </a:rPr>
              <a:t>glogster.edu.com,slideroc</a:t>
            </a:r>
            <a:r>
              <a:rPr lang="en-US" sz="2800" b="1" smtClean="0">
                <a:latin typeface="Comic Sans MS" pitchFamily="66" charset="0"/>
              </a:rPr>
              <a:t>k</a:t>
            </a:r>
            <a:r>
              <a:rPr lang="lt-LT" sz="2800" b="1" smtClean="0">
                <a:latin typeface="Comic Sans MS" pitchFamily="66" charset="0"/>
              </a:rPr>
              <a:t>et.com ir t.t)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lt-LT" sz="2800" b="1" smtClean="0">
                <a:latin typeface="Comic Sans MS" pitchFamily="66" charset="0"/>
              </a:rPr>
              <a:t>Plačia</a:t>
            </a:r>
            <a:r>
              <a:rPr lang="en-US" sz="2800" b="1" smtClean="0">
                <a:latin typeface="Comic Sans MS" pitchFamily="66" charset="0"/>
              </a:rPr>
              <a:t>u apie juos: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800" b="1" smtClean="0">
                <a:latin typeface="Comic Sans MS" pitchFamily="66" charset="0"/>
                <a:hlinkClick r:id="rId2"/>
              </a:rPr>
              <a:t>http://biologija10.wikispaces.com/Power+point+analogai</a:t>
            </a:r>
            <a:endParaRPr lang="en-US" sz="2800" b="1" smtClean="0">
              <a:latin typeface="Comic Sans MS" pitchFamily="66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2800" b="1" smtClean="0">
              <a:latin typeface="Comic Sans MS" pitchFamily="66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lt-LT" sz="2800" b="1" smtClean="0"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Reikalavimai pristatymui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Tikslas</a:t>
            </a:r>
          </a:p>
          <a:p>
            <a:pPr eaLnBrk="1" hangingPunct="1"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Tema (išdėstyta aiškiai, konkrečiai, su pavyzdžiais)</a:t>
            </a:r>
          </a:p>
          <a:p>
            <a:pPr eaLnBrk="1" hangingPunct="1"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Iliustracijos ( aiškiai iliustruoja teiginius, nurodytas iliustracijos šaltinis)</a:t>
            </a:r>
          </a:p>
          <a:p>
            <a:pPr eaLnBrk="1" hangingPunct="1"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Išvados</a:t>
            </a:r>
          </a:p>
          <a:p>
            <a:pPr eaLnBrk="1" hangingPunct="1"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Šaltiniai, kuriais remiantis nagrinėta pasirinkta tema.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2011.10.29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Neringa Stravinskienė                   Griškabūdžio gimnazija</a:t>
            </a: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Cheminė fermentų sandara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b="1" dirty="0" err="1" smtClean="0">
                <a:latin typeface="Comic Sans MS" pitchFamily="66" charset="0"/>
              </a:rPr>
              <a:t>Globulinai</a:t>
            </a:r>
            <a:r>
              <a:rPr lang="lt-LT" b="1" dirty="0" smtClean="0">
                <a:latin typeface="Comic Sans MS" pitchFamily="66" charset="0"/>
              </a:rPr>
              <a:t> baltymai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b="1" dirty="0" err="1">
                <a:latin typeface="Comic Sans MS" pitchFamily="66" charset="0"/>
              </a:rPr>
              <a:t>T</a:t>
            </a:r>
            <a:r>
              <a:rPr lang="lt-LT" b="1" dirty="0" err="1" smtClean="0">
                <a:latin typeface="Comic Sans MS" pitchFamily="66" charset="0"/>
              </a:rPr>
              <a:t>retinė</a:t>
            </a:r>
            <a:r>
              <a:rPr lang="lt-LT" b="1" dirty="0" smtClean="0">
                <a:latin typeface="Comic Sans MS" pitchFamily="66" charset="0"/>
              </a:rPr>
              <a:t> baltymo struktūra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pic>
        <p:nvPicPr>
          <p:cNvPr id="19461" name="Paveikslėlis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924175"/>
            <a:ext cx="37433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Pažvelkime iš arčiau:</a:t>
            </a:r>
          </a:p>
        </p:txBody>
      </p:sp>
      <p:sp>
        <p:nvSpPr>
          <p:cNvPr id="62466" name="Turinio vietos rezervavimo ženklas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smtClean="0">
                <a:hlinkClick r:id="rId2"/>
              </a:rPr>
              <a:t>http://www.ryancshaw.com/Files/micro/Animations/Enzyme-Substrate/micro_enzyme-substrate.swf</a:t>
            </a:r>
            <a:endParaRPr lang="lt-LT" smtClean="0"/>
          </a:p>
          <a:p>
            <a:pPr eaLnBrk="1" hangingPunct="1"/>
            <a:r>
              <a:rPr lang="lt-LT" smtClean="0">
                <a:hlinkClick r:id="rId3"/>
              </a:rPr>
              <a:t>http://www.kscience.co.uk/animations/anim_2.htm</a:t>
            </a:r>
            <a:endParaRPr lang="lt-LT" smtClean="0"/>
          </a:p>
          <a:p>
            <a:pPr eaLnBrk="1" hangingPunct="1"/>
            <a:r>
              <a:rPr lang="lt-LT" smtClean="0">
                <a:hlinkClick r:id="rId4"/>
              </a:rPr>
              <a:t>http://www.stolaf.edu/people/giannini/flashanimat/enzymes/enzyme.swf</a:t>
            </a:r>
            <a:endParaRPr lang="lt-LT" smtClean="0"/>
          </a:p>
          <a:p>
            <a:pPr eaLnBrk="1" hangingPunct="1"/>
            <a:endParaRPr lang="lt-LT" smtClean="0"/>
          </a:p>
          <a:p>
            <a:pPr eaLnBrk="1" hangingPunct="1"/>
            <a:endParaRPr lang="lt-LT" smtClean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2011.10.29</a:t>
            </a:r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/>
              <a:t>Neringa Stravinskienė                   Griškabūdžio gimnazija</a:t>
            </a:r>
            <a:endParaRPr lang="lt-LT"/>
          </a:p>
        </p:txBody>
      </p:sp>
      <p:pic>
        <p:nvPicPr>
          <p:cNvPr id="63491" name="Paveikslėlis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1416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ačiakampis 7"/>
          <p:cNvSpPr/>
          <p:nvPr/>
        </p:nvSpPr>
        <p:spPr>
          <a:xfrm>
            <a:off x="1233182" y="764704"/>
            <a:ext cx="63722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lt-L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Dėkoju už dėmesį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lt-L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1619672" y="2046071"/>
            <a:ext cx="63401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Puikiai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padirb</a:t>
            </a:r>
            <a:r>
              <a:rPr lang="lt-LT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ėjote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854325"/>
            <a:ext cx="5219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Vadovėlio 63 </a:t>
            </a:r>
            <a:r>
              <a:rPr lang="lt-LT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psl</a:t>
            </a:r>
            <a:r>
              <a:rPr lang="lt-L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raskite, kokiose reakcijose dalyvauja fermentai.</a:t>
            </a:r>
            <a:endParaRPr lang="lt-L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35290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lt-LT" b="1" dirty="0" smtClean="0">
                <a:latin typeface="Comic Sans MS" pitchFamily="66" charset="0"/>
              </a:rPr>
              <a:t>Skaidymo – kai stambesnės molekulės suskaidomos iki smulkesnių.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2400" b="1" dirty="0" err="1" smtClean="0">
                <a:latin typeface="Comic Sans MS" pitchFamily="66" charset="0"/>
              </a:rPr>
              <a:t>Pvz.:krakmolas</a:t>
            </a:r>
            <a:r>
              <a:rPr lang="lt-LT" sz="2400" b="1" dirty="0" smtClean="0">
                <a:latin typeface="Comic Sans MS" pitchFamily="66" charset="0"/>
              </a:rPr>
              <a:t> suskaidomas iki gliukozės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lt-LT" b="1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lt-LT" b="1" dirty="0" smtClean="0">
                <a:latin typeface="Comic Sans MS" pitchFamily="66" charset="0"/>
              </a:rPr>
              <a:t>Sintezės- kai iš smulkesnių molekulių sintetinamos stambesnės.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2800" b="1" dirty="0" err="1" smtClean="0"/>
              <a:t>Pvz</a:t>
            </a:r>
            <a:r>
              <a:rPr lang="lt-LT" sz="2800" b="1" dirty="0" smtClean="0"/>
              <a:t>.: iš aminorūgščių sintetinami baltymai</a:t>
            </a:r>
            <a:r>
              <a:rPr lang="lt-LT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7" name="Lygiašonis trikampis 6"/>
          <p:cNvSpPr/>
          <p:nvPr/>
        </p:nvSpPr>
        <p:spPr>
          <a:xfrm>
            <a:off x="1331640" y="5589240"/>
            <a:ext cx="576064" cy="432048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8" name="Struktūrinė schema: procesas 7"/>
          <p:cNvSpPr/>
          <p:nvPr/>
        </p:nvSpPr>
        <p:spPr>
          <a:xfrm>
            <a:off x="1978025" y="5589588"/>
            <a:ext cx="576263" cy="4318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9" name="Lygiašonis trikampis 8"/>
          <p:cNvSpPr/>
          <p:nvPr/>
        </p:nvSpPr>
        <p:spPr>
          <a:xfrm>
            <a:off x="2651125" y="5564188"/>
            <a:ext cx="530225" cy="45720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1350" y="5564188"/>
            <a:ext cx="628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ačiakampis 9"/>
          <p:cNvSpPr/>
          <p:nvPr/>
        </p:nvSpPr>
        <p:spPr>
          <a:xfrm>
            <a:off x="3831823" y="5612506"/>
            <a:ext cx="504056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Fermento veikimo schema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1691679" y="1268760"/>
            <a:ext cx="6110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" y="1965325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2400" b="1">
                <a:latin typeface="Comic Sans MS" pitchFamily="66" charset="0"/>
              </a:rPr>
              <a:t>Substratas</a:t>
            </a:r>
          </a:p>
          <a:p>
            <a:pPr algn="ctr"/>
            <a:r>
              <a:rPr lang="lt-LT" sz="2400" b="1">
                <a:latin typeface="Comic Sans MS" pitchFamily="66" charset="0"/>
              </a:rPr>
              <a:t>( medžiaga, kurią veikia fermentas) </a:t>
            </a:r>
          </a:p>
        </p:txBody>
      </p:sp>
      <p:cxnSp>
        <p:nvCxnSpPr>
          <p:cNvPr id="9" name="Tiesioji rodyklės jungtis 8"/>
          <p:cNvCxnSpPr/>
          <p:nvPr/>
        </p:nvCxnSpPr>
        <p:spPr>
          <a:xfrm>
            <a:off x="2411413" y="1730375"/>
            <a:ext cx="31686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Stačiakampis 9"/>
          <p:cNvSpPr/>
          <p:nvPr/>
        </p:nvSpPr>
        <p:spPr>
          <a:xfrm>
            <a:off x="5580112" y="1320616"/>
            <a:ext cx="5790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72225" y="1228725"/>
            <a:ext cx="503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6000">
                <a:solidFill>
                  <a:schemeClr val="accent2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2" name="Stačiakampis 11"/>
          <p:cNvSpPr/>
          <p:nvPr/>
        </p:nvSpPr>
        <p:spPr>
          <a:xfrm>
            <a:off x="7092280" y="1322964"/>
            <a:ext cx="5581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lt-L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24363" y="1966913"/>
            <a:ext cx="446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mic Sans MS" pitchFamily="66" charset="0"/>
              </a:rPr>
              <a:t>Produktai </a:t>
            </a:r>
          </a:p>
          <a:p>
            <a:pPr algn="ctr"/>
            <a:r>
              <a:rPr lang="en-US" sz="2400" b="1">
                <a:latin typeface="Comic Sans MS" pitchFamily="66" charset="0"/>
              </a:rPr>
              <a:t>(vykstant reakcijai susidariusios med</a:t>
            </a:r>
            <a:r>
              <a:rPr lang="lt-LT" sz="2400" b="1">
                <a:latin typeface="Comic Sans MS" pitchFamily="66" charset="0"/>
              </a:rPr>
              <a:t>ž</a:t>
            </a:r>
            <a:r>
              <a:rPr lang="en-US" sz="2400" b="1">
                <a:latin typeface="Comic Sans MS" pitchFamily="66" charset="0"/>
              </a:rPr>
              <a:t>iagos</a:t>
            </a:r>
            <a:r>
              <a:rPr lang="lt-LT" sz="2400" b="1">
                <a:latin typeface="Comic Sans MS" pitchFamily="66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375" y="3284538"/>
            <a:ext cx="71643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Kaip pavadintumėte šią reakciją?</a:t>
            </a:r>
          </a:p>
        </p:txBody>
      </p:sp>
      <p:sp>
        <p:nvSpPr>
          <p:cNvPr id="15" name="Stačiakampis 14"/>
          <p:cNvSpPr/>
          <p:nvPr/>
        </p:nvSpPr>
        <p:spPr>
          <a:xfrm>
            <a:off x="1615779" y="3869759"/>
            <a:ext cx="56166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SKAIDYMO</a:t>
            </a:r>
          </a:p>
        </p:txBody>
      </p:sp>
      <p:sp>
        <p:nvSpPr>
          <p:cNvPr id="16" name="Stačiakampis 15"/>
          <p:cNvSpPr/>
          <p:nvPr/>
        </p:nvSpPr>
        <p:spPr>
          <a:xfrm>
            <a:off x="691506" y="4868281"/>
            <a:ext cx="770485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2H</a:t>
            </a:r>
            <a:r>
              <a:rPr lang="lt-LT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lt-LT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O</a:t>
            </a:r>
            <a:r>
              <a:rPr lang="lt-LT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               </a:t>
            </a:r>
            <a:r>
              <a:rPr lang="lt-LT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2H</a:t>
            </a:r>
            <a:r>
              <a:rPr lang="lt-LT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lt-LT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O 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+  O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lt-LT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</a:t>
            </a:r>
          </a:p>
        </p:txBody>
      </p:sp>
      <p:cxnSp>
        <p:nvCxnSpPr>
          <p:cNvPr id="18" name="Tiesioji rodyklės jungtis 17"/>
          <p:cNvCxnSpPr/>
          <p:nvPr/>
        </p:nvCxnSpPr>
        <p:spPr>
          <a:xfrm>
            <a:off x="3419475" y="5297488"/>
            <a:ext cx="11525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71775" y="1228725"/>
            <a:ext cx="23050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FERMENTAS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3088" y="4792663"/>
            <a:ext cx="1765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katalazė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725" y="5589588"/>
            <a:ext cx="38306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(vandenilio peroksidas)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930"/>
          <a:stretch>
            <a:fillRect/>
          </a:stretch>
        </p:blipFill>
        <p:spPr bwMode="auto">
          <a:xfrm>
            <a:off x="4787900" y="3429000"/>
            <a:ext cx="37830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Fermento veikimo schema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Neringa Stravinskienė                   Griškabūdžio gimnazija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836613"/>
            <a:ext cx="2865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468438"/>
            <a:ext cx="34194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909638"/>
            <a:ext cx="140176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ačiakampis 6"/>
          <p:cNvSpPr>
            <a:spLocks noChangeArrowheads="1"/>
          </p:cNvSpPr>
          <p:nvPr/>
        </p:nvSpPr>
        <p:spPr bwMode="auto">
          <a:xfrm>
            <a:off x="1682750" y="1925638"/>
            <a:ext cx="1755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2400" b="1" i="1">
                <a:latin typeface="Comic Sans MS" pitchFamily="66" charset="0"/>
              </a:rPr>
              <a:t>Substratai</a:t>
            </a:r>
          </a:p>
        </p:txBody>
      </p:sp>
      <p:sp>
        <p:nvSpPr>
          <p:cNvPr id="8" name="Stačiakampis 7"/>
          <p:cNvSpPr>
            <a:spLocks noChangeArrowheads="1"/>
          </p:cNvSpPr>
          <p:nvPr/>
        </p:nvSpPr>
        <p:spPr bwMode="auto">
          <a:xfrm>
            <a:off x="6372225" y="1951038"/>
            <a:ext cx="163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2400" b="1" i="1">
                <a:latin typeface="Comic Sans MS" pitchFamily="66" charset="0"/>
              </a:rPr>
              <a:t>Produktas</a:t>
            </a:r>
          </a:p>
        </p:txBody>
      </p:sp>
      <p:sp>
        <p:nvSpPr>
          <p:cNvPr id="9" name="Stačiakampis 8"/>
          <p:cNvSpPr>
            <a:spLocks noChangeArrowheads="1"/>
          </p:cNvSpPr>
          <p:nvPr/>
        </p:nvSpPr>
        <p:spPr bwMode="auto">
          <a:xfrm>
            <a:off x="3924300" y="1196975"/>
            <a:ext cx="2128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2400" b="1" i="1">
                <a:latin typeface="Comic Sans MS" pitchFamily="66" charset="0"/>
              </a:rPr>
              <a:t>FERMENTAS</a:t>
            </a:r>
          </a:p>
        </p:txBody>
      </p:sp>
      <p:sp>
        <p:nvSpPr>
          <p:cNvPr id="10" name="Stačiakampis 9"/>
          <p:cNvSpPr/>
          <p:nvPr/>
        </p:nvSpPr>
        <p:spPr>
          <a:xfrm>
            <a:off x="1268413" y="2717800"/>
            <a:ext cx="67341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Kaip pavadintumėte šią reakciją?</a:t>
            </a:r>
          </a:p>
        </p:txBody>
      </p:sp>
      <p:sp>
        <p:nvSpPr>
          <p:cNvPr id="11" name="Stačiakampis 10"/>
          <p:cNvSpPr/>
          <p:nvPr/>
        </p:nvSpPr>
        <p:spPr>
          <a:xfrm>
            <a:off x="3099357" y="3229778"/>
            <a:ext cx="2872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SINTEZĖS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996" t="11514" b="22253"/>
          <a:stretch>
            <a:fillRect/>
          </a:stretch>
        </p:blipFill>
        <p:spPr bwMode="auto">
          <a:xfrm>
            <a:off x="307975" y="3927475"/>
            <a:ext cx="196215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90763" y="3941763"/>
            <a:ext cx="1963737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tačiakampis 11"/>
          <p:cNvSpPr/>
          <p:nvPr/>
        </p:nvSpPr>
        <p:spPr>
          <a:xfrm>
            <a:off x="1981626" y="4477695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lt-L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4" name="Tiesioji rodyklės jungtis 13"/>
          <p:cNvCxnSpPr/>
          <p:nvPr/>
        </p:nvCxnSpPr>
        <p:spPr>
          <a:xfrm>
            <a:off x="4010025" y="4943475"/>
            <a:ext cx="14589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Stačiakampis 14"/>
          <p:cNvSpPr>
            <a:spLocks noChangeArrowheads="1"/>
          </p:cNvSpPr>
          <p:nvPr/>
        </p:nvSpPr>
        <p:spPr bwMode="auto">
          <a:xfrm>
            <a:off x="3922713" y="44783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b="1" i="1">
                <a:latin typeface="Comic Sans MS" pitchFamily="66" charset="0"/>
              </a:rPr>
              <a:t>FERMENTAS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7525" y="5908675"/>
            <a:ext cx="1439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latin typeface="Comic Sans MS" pitchFamily="66" charset="0"/>
              </a:rPr>
              <a:t>Gliukoz</a:t>
            </a:r>
            <a:r>
              <a:rPr lang="lt-LT" sz="2400" b="1" i="1">
                <a:latin typeface="Comic Sans MS" pitchFamily="66" charset="0"/>
              </a:rPr>
              <a:t>ė </a:t>
            </a:r>
          </a:p>
        </p:txBody>
      </p:sp>
      <p:sp>
        <p:nvSpPr>
          <p:cNvPr id="17" name="Stačiakampis 16"/>
          <p:cNvSpPr>
            <a:spLocks noChangeArrowheads="1"/>
          </p:cNvSpPr>
          <p:nvPr/>
        </p:nvSpPr>
        <p:spPr bwMode="auto">
          <a:xfrm>
            <a:off x="2484438" y="5908675"/>
            <a:ext cx="1525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sz="2400" b="1" i="1">
                <a:latin typeface="Comic Sans MS" pitchFamily="66" charset="0"/>
              </a:rPr>
              <a:t>Gliukozė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78613" y="4159250"/>
            <a:ext cx="1709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t-LT" sz="2400" b="1" i="1">
                <a:latin typeface="Comic Sans MS" pitchFamily="66" charset="0"/>
              </a:rPr>
              <a:t>Krakmolas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Fermentų savybės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Vadovėlio 65 </a:t>
            </a:r>
            <a:r>
              <a:rPr lang="lt-L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psl</a:t>
            </a: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raskite pagrindines fermentų savybes.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Fermento veikla priklauso nuo</a:t>
            </a:r>
            <a:r>
              <a:rPr lang="lt-LT" dirty="0" smtClean="0"/>
              <a:t>: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3059113" y="1196975"/>
            <a:ext cx="5627687" cy="51847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fermento ir substrato koncentracijos</a:t>
            </a:r>
            <a:endParaRPr lang="lt-LT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lt-LT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</a:t>
            </a:r>
            <a:endParaRPr lang="lt-LT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temperatūros</a:t>
            </a:r>
            <a:endParaRPr lang="lt-LT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inhibitorių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lt-L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lt-LT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kofaktorių</a:t>
            </a:r>
            <a:endParaRPr lang="lt-LT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lt-LT" sz="4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lt-LT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2011.10.29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/>
              <a:t>Neringa Stravinskienė                   Griškabūdžio gimnazija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1130</Words>
  <Application>Microsoft Office PowerPoint</Application>
  <PresentationFormat>Demonstracija ekrane (4:3)</PresentationFormat>
  <Paragraphs>334</Paragraphs>
  <Slides>41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41</vt:i4>
      </vt:variant>
    </vt:vector>
  </HeadingPairs>
  <TitlesOfParts>
    <vt:vector size="43" baseType="lpstr">
      <vt:lpstr>Office tema</vt:lpstr>
      <vt:lpstr>Paketų programos apvalkalo objektas</vt:lpstr>
      <vt:lpstr>PowerPoint pristatymas</vt:lpstr>
      <vt:lpstr>Tikslai ir uždaviniai</vt:lpstr>
      <vt:lpstr>Kas yra fermentai ?</vt:lpstr>
      <vt:lpstr>Cheminė fermentų sandara</vt:lpstr>
      <vt:lpstr>Vadovėlio 63 psl. raskite, kokiose reakcijose dalyvauja fermentai.</vt:lpstr>
      <vt:lpstr>Fermento veikimo schema</vt:lpstr>
      <vt:lpstr>Fermento veikimo schema</vt:lpstr>
      <vt:lpstr>Fermentų savybės</vt:lpstr>
      <vt:lpstr>Fermento veikla priklauso nuo:</vt:lpstr>
      <vt:lpstr>Fermento ir substrato koncentracija</vt:lpstr>
      <vt:lpstr>Fermento veiklos priklausomybė nuo temperatūros</vt:lpstr>
      <vt:lpstr>Fermento veiklos priklausomybė nuo pH</vt:lpstr>
      <vt:lpstr>PowerPoint pristatymas</vt:lpstr>
      <vt:lpstr>http://www.ryancshaw.com/Files/micro/Animations/Enzyme-Substrate/micro_enzyme-substrate.swf  </vt:lpstr>
      <vt:lpstr>Užduotis</vt:lpstr>
      <vt:lpstr>PowerPoint pristatymas</vt:lpstr>
      <vt:lpstr>PowerPoint pristatymas</vt:lpstr>
      <vt:lpstr>PowerPoint pristatymas</vt:lpstr>
      <vt:lpstr>PowerPoint pristatymas</vt:lpstr>
      <vt:lpstr>Užduotis</vt:lpstr>
      <vt:lpstr>PowerPoint pristatymas</vt:lpstr>
      <vt:lpstr>pH </vt:lpstr>
      <vt:lpstr>Inhibitoriai</vt:lpstr>
      <vt:lpstr>PowerPoint pristatymas</vt:lpstr>
      <vt:lpstr>Kofaktoriai </vt:lpstr>
      <vt:lpstr>PowerPoint pristatymas</vt:lpstr>
      <vt:lpstr>„Spynos ir rakto“ teorija</vt:lpstr>
      <vt:lpstr>Fermento aktyvusis centras</vt:lpstr>
      <vt:lpstr>Fermento substrato kompleksas</vt:lpstr>
      <vt:lpstr>PowerPoint pristatymas</vt:lpstr>
      <vt:lpstr>PowerPoint pristatymas</vt:lpstr>
      <vt:lpstr>PowerPoint pristatymas</vt:lpstr>
      <vt:lpstr>Fermentų specifiškumas</vt:lpstr>
      <vt:lpstr>Netinkamomis sąlygomis pakinta fermento aktyvusis centras ir jis nebegali atlikti savo funkcijų</vt:lpstr>
      <vt:lpstr>Aktyvacijos energija</vt:lpstr>
      <vt:lpstr>Fermentų panaudojimas</vt:lpstr>
      <vt:lpstr>PowerPoint pristatymas</vt:lpstr>
      <vt:lpstr>Užduotis namų darbams</vt:lpstr>
      <vt:lpstr>Reikalavimai pristatymui</vt:lpstr>
      <vt:lpstr>Pažvelkime iš arčiau: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Biologija</dc:creator>
  <cp:lastModifiedBy>User</cp:lastModifiedBy>
  <cp:revision>110</cp:revision>
  <dcterms:created xsi:type="dcterms:W3CDTF">2011-10-29T18:56:33Z</dcterms:created>
  <dcterms:modified xsi:type="dcterms:W3CDTF">2013-05-19T16:53:37Z</dcterms:modified>
</cp:coreProperties>
</file>