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7" r:id="rId22"/>
    <p:sldId id="275" r:id="rId23"/>
    <p:sldId id="278" r:id="rId2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B5A89-D3ED-4DA6-899B-E15335578855}" type="datetimeFigureOut">
              <a:rPr lang="lt-LT" smtClean="0"/>
              <a:pPr/>
              <a:t>2013.05.03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65262-B345-44D2-91F3-6BDE9ECD9D7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09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20290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81789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44568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506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1715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71714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5971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03268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12744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57490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96017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825600"/>
            </a:gs>
            <a:gs pos="13000">
              <a:srgbClr val="FFA800"/>
            </a:gs>
            <a:gs pos="100000">
              <a:srgbClr val="825600"/>
            </a:gs>
            <a:gs pos="92000">
              <a:srgbClr val="FFA800"/>
            </a:gs>
            <a:gs pos="93000">
              <a:srgbClr val="825600"/>
            </a:gs>
            <a:gs pos="95000">
              <a:srgbClr val="FFA800"/>
            </a:gs>
            <a:gs pos="9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E2F0-A082-42C5-85B0-207EA6D3074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7206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MT1FLzEn9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giskabudisbiologija.wikispaces.com/file/view/U%C5%BEduotis_Eko.pdf/320297776/U%C5%BEduotis_Eko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429654" y="3429000"/>
            <a:ext cx="8208912" cy="1685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Plėšrūnai ir grobis</a:t>
            </a:r>
            <a:endParaRPr lang="lt-L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3337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98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robis prisitaikęs išvengti plėšrūnų: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Slepiamoji spalva;</a:t>
            </a:r>
          </a:p>
          <a:p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Nuodai, įspėjamoji spalva;</a:t>
            </a:r>
          </a:p>
          <a:p>
            <a:r>
              <a:rPr lang="lt-LT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Mimikrija</a:t>
            </a:r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(mėgdžiojimas);</a:t>
            </a:r>
          </a:p>
          <a:p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Kieti šarvai, kiautas, dygliai;</a:t>
            </a:r>
          </a:p>
          <a:p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Ištvermė, greitis, vikrumas;</a:t>
            </a:r>
          </a:p>
          <a:p>
            <a:r>
              <a:rPr lang="lt-LT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Gynimosi</a:t>
            </a:r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priemonės ir agresyvus elgesys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1" r="33500" b="23286"/>
          <a:stretch/>
        </p:blipFill>
        <p:spPr bwMode="auto">
          <a:xfrm>
            <a:off x="6970494" y="1168315"/>
            <a:ext cx="1750423" cy="175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6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3"/>
            <a:ext cx="6552728" cy="490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čiakampis paaiškinimas 5"/>
          <p:cNvSpPr/>
          <p:nvPr/>
        </p:nvSpPr>
        <p:spPr>
          <a:xfrm>
            <a:off x="7596336" y="836712"/>
            <a:ext cx="1224136" cy="1152128"/>
          </a:xfrm>
          <a:prstGeom prst="wedgeRectCallout">
            <a:avLst>
              <a:gd name="adj1" fmla="val -70986"/>
              <a:gd name="adj2" fmla="val 967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Jautri klausa pavojui išgirsti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Stačiakampis paaiškinimas 6"/>
          <p:cNvSpPr/>
          <p:nvPr/>
        </p:nvSpPr>
        <p:spPr>
          <a:xfrm>
            <a:off x="7596336" y="2348880"/>
            <a:ext cx="1224136" cy="1584176"/>
          </a:xfrm>
          <a:prstGeom prst="wedgeRectCallout">
            <a:avLst>
              <a:gd name="adj1" fmla="val -114739"/>
              <a:gd name="adj2" fmla="val -43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Akys šonuose- platus regos laukas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paaiškinimas 7"/>
          <p:cNvSpPr/>
          <p:nvPr/>
        </p:nvSpPr>
        <p:spPr>
          <a:xfrm>
            <a:off x="6804248" y="4509120"/>
            <a:ext cx="1728192" cy="1296144"/>
          </a:xfrm>
          <a:prstGeom prst="wedgeRectCallout">
            <a:avLst>
              <a:gd name="adj1" fmla="val -123631"/>
              <a:gd name="adj2" fmla="val -574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Stiprios ilgos galūnės nuo plėšrūno pabėgti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paaiškinimas 8"/>
          <p:cNvSpPr/>
          <p:nvPr/>
        </p:nvSpPr>
        <p:spPr>
          <a:xfrm>
            <a:off x="395536" y="4725144"/>
            <a:ext cx="1800200" cy="1080120"/>
          </a:xfrm>
          <a:prstGeom prst="wedgeRectCallout">
            <a:avLst>
              <a:gd name="adj1" fmla="val 103976"/>
              <a:gd name="adj2" fmla="val -910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Stiprus spyris (gali plėšrūnui sulaužyti kaulus</a:t>
            </a:r>
            <a:r>
              <a:rPr lang="lt-LT" dirty="0" smtClean="0"/>
              <a:t>)</a:t>
            </a:r>
            <a:endParaRPr lang="lt-LT" dirty="0"/>
          </a:p>
        </p:txBody>
      </p:sp>
      <p:sp>
        <p:nvSpPr>
          <p:cNvPr id="10" name="Stačiakampis paaiškinimas 9"/>
          <p:cNvSpPr/>
          <p:nvPr/>
        </p:nvSpPr>
        <p:spPr>
          <a:xfrm>
            <a:off x="683568" y="620688"/>
            <a:ext cx="1728192" cy="1368152"/>
          </a:xfrm>
          <a:prstGeom prst="wedgeRectCallout">
            <a:avLst>
              <a:gd name="adj1" fmla="val 91791"/>
              <a:gd name="adj2" fmla="val 923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Dryžuotas kailis blaško plėšrūno dėmesį, trukdo susitelkti šuoliui.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899592" y="4293096"/>
            <a:ext cx="7344816" cy="1656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Atlikite 24  užduotį pratybų sąsiuviniuose psl.: 44</a:t>
            </a:r>
            <a:endParaRPr lang="lt-LT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2695"/>
            <a:ext cx="3512907" cy="263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2695"/>
            <a:ext cx="2527548" cy="236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486" y="1734896"/>
            <a:ext cx="3505729" cy="232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69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Įspėjamoji spalva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5123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2288"/>
            <a:ext cx="3429285" cy="2571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764" y="4054252"/>
            <a:ext cx="3822665" cy="2211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1115616" y="3717032"/>
            <a:ext cx="2952328" cy="3743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Vapsva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6270429" y="3717032"/>
            <a:ext cx="2117995" cy="337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Boružė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3275856" y="5733256"/>
            <a:ext cx="315480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Kūmutė</a:t>
            </a:r>
            <a:endParaRPr lang="lt-L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7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Slepiamoji spalva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57968"/>
            <a:ext cx="6408712" cy="329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čiakampis paaiškinimas 5"/>
          <p:cNvSpPr/>
          <p:nvPr/>
        </p:nvSpPr>
        <p:spPr>
          <a:xfrm>
            <a:off x="5148064" y="1988840"/>
            <a:ext cx="2520280" cy="648072"/>
          </a:xfrm>
          <a:prstGeom prst="wedgeRectCallout">
            <a:avLst>
              <a:gd name="adj1" fmla="val -106354"/>
              <a:gd name="adj2" fmla="val 1894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Tamsi nugara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Stačiakampis paaiškinimas 6"/>
          <p:cNvSpPr/>
          <p:nvPr/>
        </p:nvSpPr>
        <p:spPr>
          <a:xfrm>
            <a:off x="1763688" y="5554631"/>
            <a:ext cx="2880320" cy="682681"/>
          </a:xfrm>
          <a:prstGeom prst="wedgeRectCallout">
            <a:avLst>
              <a:gd name="adj1" fmla="val 29508"/>
              <a:gd name="adj2" fmla="val -2005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Š</a:t>
            </a:r>
            <a:r>
              <a:rPr lang="en-US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viesi</a:t>
            </a:r>
            <a:r>
              <a:rPr lang="lt-L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lt-L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papilvė</a:t>
            </a:r>
            <a:endParaRPr lang="lt-L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Chameleonas keičia spalvas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120680" cy="42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ačiakampis 10"/>
          <p:cNvSpPr/>
          <p:nvPr/>
        </p:nvSpPr>
        <p:spPr>
          <a:xfrm>
            <a:off x="1475656" y="1388313"/>
            <a:ext cx="661886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i="1" dirty="0" smtClean="0">
                <a:hlinkClick r:id="rId3"/>
              </a:rPr>
              <a:t>http://youtu.be/KMT1FLzEn9I</a:t>
            </a:r>
            <a:endParaRPr lang="lt-LT" sz="4000" b="1" i="1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9102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Mimikrija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888432" cy="2972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915"/>
            <a:ext cx="3959466" cy="2972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971600" y="4581128"/>
            <a:ext cx="7272808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Mėgdžioja nuodingus ir pavojingus gyvūnus</a:t>
            </a:r>
            <a:endParaRPr lang="lt-L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1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Kietas išorinis apvalkalas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40175" cy="2688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218" y="1469936"/>
            <a:ext cx="3809999" cy="253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8348"/>
            <a:ext cx="3653408" cy="2429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94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341742" cy="2549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Gyvenimas būryje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59051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5220072" y="1556792"/>
            <a:ext cx="3384376" cy="16921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Atlikite 25 ir 26 užduotis pratybų sąsiuviniuose</a:t>
            </a:r>
            <a:endParaRPr lang="lt-L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5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Plėšrūno ir grobio ryšys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5"/>
            <a:ext cx="3816424" cy="5238523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4932040" y="4224969"/>
            <a:ext cx="34563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Kaip kito lūšių, lapių , vilkų ir kiškių populiacijos 1932-1954 metais?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5364088" y="5233080"/>
            <a:ext cx="3312368" cy="1278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Atlikite 27 užduotį pratybų sąsiuviniuose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5364088" y="1113992"/>
            <a:ext cx="3312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Plėšrūnai gamtos sanitarai- jie palieka sveikus individus, galinčius susilaukti stiprių palikuonių</a:t>
            </a:r>
            <a:r>
              <a:rPr lang="lt-LT" sz="2800" dirty="0" smtClean="0"/>
              <a:t>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xmlns="" val="4514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Uždaviniai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Remdamiesi pavyzdžiais nurodysite, kaip plėšrūnai yra prisitaikę medžioti grobį, o grobis prisitaikęs išvengti plėšrūnų. </a:t>
            </a:r>
          </a:p>
          <a:p>
            <a:r>
              <a:rPr lang="lt-LT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Nusakysyte</a:t>
            </a:r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plėšrūnų įtaką grobio populiacijai ir  grobio įtaką plėšrūnų populiacijai.</a:t>
            </a:r>
            <a:endParaRPr lang="lt-L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717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Nurodykite plėšrūnus šioje ekosistemoje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89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27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827584" y="1340768"/>
            <a:ext cx="77768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 smtClean="0">
                <a:latin typeface="Comic Sans MS" pitchFamily="66" charset="0"/>
                <a:hlinkClick r:id="rId2"/>
              </a:rPr>
              <a:t>http://giskabudisbiologija.wikispaces.com/file/view/U%C5%BEduotis_Eko.pdf/320297776/U%C5%BEduotis_Eko.pdf</a:t>
            </a:r>
            <a:endParaRPr lang="lt-LT" sz="2800" b="1" dirty="0" smtClean="0">
              <a:latin typeface="Comic Sans MS" pitchFamily="66" charset="0"/>
            </a:endParaRPr>
          </a:p>
          <a:p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06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Atlikime užduotį</a:t>
            </a:r>
            <a:endParaRPr lang="lt-L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900" y="2636912"/>
            <a:ext cx="5410200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1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Ką išmokai?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Kaip gyvūnai prisitaikę sugauti grobį?</a:t>
            </a:r>
          </a:p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Kodėl gerai išvystyti plėšrūno jutimai?</a:t>
            </a:r>
          </a:p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Kaip gyvūnai prisitaikę išvengti </a:t>
            </a: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plėštūno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Paaiškinkite sąvokas slepiamoji spalva ir įspėjamoji spalva.</a:t>
            </a:r>
          </a:p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 yra </a:t>
            </a: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mimikrija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 grobio populiacijai naudingi plėšrūnai?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748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323528" y="1268760"/>
            <a:ext cx="8424936" cy="41044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isometricLeftDown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Ačiū už </a:t>
            </a:r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dėmesį</a:t>
            </a:r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lt-L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7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Plėšrūnai prisitaikę medžioti grobį</a:t>
            </a:r>
            <a:r>
              <a:rPr lang="lt-LT" dirty="0" smtClean="0"/>
              <a:t>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Gerai išvystyti jutimai;</a:t>
            </a:r>
          </a:p>
          <a:p>
            <a:r>
              <a:rPr lang="lt-L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Ištvermė, greitis ir vikrumas;</a:t>
            </a:r>
          </a:p>
          <a:p>
            <a:r>
              <a:rPr lang="lt-L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Priemonės grobiui sugriebti ir nugalabyti;</a:t>
            </a:r>
          </a:p>
          <a:p>
            <a:r>
              <a:rPr lang="lt-L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Slepiamoji spalva. </a:t>
            </a:r>
          </a:p>
          <a:p>
            <a:pPr marL="0" indent="0">
              <a:buNone/>
            </a:pPr>
            <a:endParaRPr lang="lt-LT" dirty="0" smtClean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375608" cy="24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67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54912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čiakampis paaiškinimas 5"/>
          <p:cNvSpPr/>
          <p:nvPr/>
        </p:nvSpPr>
        <p:spPr>
          <a:xfrm>
            <a:off x="6372200" y="548680"/>
            <a:ext cx="2088232" cy="1080120"/>
          </a:xfrm>
          <a:prstGeom prst="wedgeRectCallout">
            <a:avLst>
              <a:gd name="adj1" fmla="val -21486"/>
              <a:gd name="adj2" fmla="val 1532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/>
              <a:t>Akys nukreiptos į priekį, gyvūnas mato erdvinį vaizdą</a:t>
            </a:r>
            <a:endParaRPr lang="lt-LT" b="1" i="1" dirty="0"/>
          </a:p>
        </p:txBody>
      </p:sp>
      <p:sp>
        <p:nvSpPr>
          <p:cNvPr id="7" name="Stačiakampis paaiškinimas 6"/>
          <p:cNvSpPr/>
          <p:nvPr/>
        </p:nvSpPr>
        <p:spPr>
          <a:xfrm>
            <a:off x="7416316" y="2780928"/>
            <a:ext cx="1476164" cy="1152128"/>
          </a:xfrm>
          <a:prstGeom prst="wedgeRectCallout">
            <a:avLst>
              <a:gd name="adj1" fmla="val -84033"/>
              <a:gd name="adj2" fmla="val -79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latin typeface="Comic Sans MS" pitchFamily="66" charset="0"/>
              </a:rPr>
              <a:t>Stiprūs žandikauliai kaulams trupinti</a:t>
            </a:r>
            <a:endParaRPr lang="lt-LT" b="1" i="1" dirty="0">
              <a:latin typeface="Comic Sans MS" pitchFamily="66" charset="0"/>
            </a:endParaRPr>
          </a:p>
        </p:txBody>
      </p:sp>
      <p:sp>
        <p:nvSpPr>
          <p:cNvPr id="8" name="Stačiakampis paaiškinimas 7"/>
          <p:cNvSpPr/>
          <p:nvPr/>
        </p:nvSpPr>
        <p:spPr>
          <a:xfrm>
            <a:off x="6948264" y="4581128"/>
            <a:ext cx="1368152" cy="1080120"/>
          </a:xfrm>
          <a:prstGeom prst="wedgeRectCallout">
            <a:avLst>
              <a:gd name="adj1" fmla="val -57115"/>
              <a:gd name="adj2" fmla="val -1527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 uoslė grobiui užuosti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paaiškinimas 8"/>
          <p:cNvSpPr/>
          <p:nvPr/>
        </p:nvSpPr>
        <p:spPr>
          <a:xfrm>
            <a:off x="4067944" y="548680"/>
            <a:ext cx="1440160" cy="864096"/>
          </a:xfrm>
          <a:prstGeom prst="wedgeRectCallout">
            <a:avLst>
              <a:gd name="adj1" fmla="val 109781"/>
              <a:gd name="adj2" fmla="val 1619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/>
              <a:t>Jautri klausa grobiui išgirsti</a:t>
            </a:r>
            <a:endParaRPr lang="lt-LT" b="1" i="1" dirty="0"/>
          </a:p>
        </p:txBody>
      </p:sp>
      <p:sp>
        <p:nvSpPr>
          <p:cNvPr id="10" name="Stačiakampis paaiškinimas 9"/>
          <p:cNvSpPr/>
          <p:nvPr/>
        </p:nvSpPr>
        <p:spPr>
          <a:xfrm>
            <a:off x="1475656" y="548680"/>
            <a:ext cx="1872208" cy="720080"/>
          </a:xfrm>
          <a:prstGeom prst="wedgeRectCallout">
            <a:avLst>
              <a:gd name="adj1" fmla="val 80337"/>
              <a:gd name="adj2" fmla="val 2185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Slepiamoji kūno spalva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tačiakampis paaiškinimas 10"/>
          <p:cNvSpPr/>
          <p:nvPr/>
        </p:nvSpPr>
        <p:spPr>
          <a:xfrm>
            <a:off x="5076056" y="5121188"/>
            <a:ext cx="1656184" cy="1116124"/>
          </a:xfrm>
          <a:prstGeom prst="wedgeRectCallout">
            <a:avLst>
              <a:gd name="adj1" fmla="val 44632"/>
              <a:gd name="adj2" fmla="val -1776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Aštrūs dantys grobiui sugriebti ir mėsai plėšyti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tačiakampis paaiškinimas 11"/>
          <p:cNvSpPr/>
          <p:nvPr/>
        </p:nvSpPr>
        <p:spPr>
          <a:xfrm>
            <a:off x="467544" y="2204864"/>
            <a:ext cx="1800200" cy="792088"/>
          </a:xfrm>
          <a:prstGeom prst="wedgeRectCallout">
            <a:avLst>
              <a:gd name="adj1" fmla="val 80030"/>
              <a:gd name="adj2" fmla="val 987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Stiprios ir ilgos galūnės grobiui persekioti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tačiakampis paaiškinimas 12"/>
          <p:cNvSpPr/>
          <p:nvPr/>
        </p:nvSpPr>
        <p:spPr>
          <a:xfrm>
            <a:off x="467544" y="4725144"/>
            <a:ext cx="1728192" cy="1728192"/>
          </a:xfrm>
          <a:prstGeom prst="wedgeRectCallout">
            <a:avLst>
              <a:gd name="adj1" fmla="val 165111"/>
              <a:gd name="adj2" fmla="val -209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Mikštos kojų </a:t>
            </a: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papadės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padeda tyliai sėlinti, nagai- atsispirti greitai bėgant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4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Kaip sugauti grobį prisitaikę šie gyvūnai?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582" y="1628800"/>
            <a:ext cx="6815810" cy="454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73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72808" cy="546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73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9760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71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32" y="548680"/>
            <a:ext cx="834590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12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2012.04.23</a:t>
            </a:r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72808" cy="608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2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380</Words>
  <Application>Microsoft Office PowerPoint</Application>
  <PresentationFormat>Demonstracija ekrane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4" baseType="lpstr">
      <vt:lpstr>Office tema</vt:lpstr>
      <vt:lpstr>Skaidrė 1</vt:lpstr>
      <vt:lpstr>Uždaviniai</vt:lpstr>
      <vt:lpstr>Plėšrūnai prisitaikę medžioti grobį:</vt:lpstr>
      <vt:lpstr>Skaidrė 4</vt:lpstr>
      <vt:lpstr>Kaip sugauti grobį prisitaikę šie gyvūnai?</vt:lpstr>
      <vt:lpstr>Skaidrė 6</vt:lpstr>
      <vt:lpstr>Skaidrė 7</vt:lpstr>
      <vt:lpstr>Skaidrė 8</vt:lpstr>
      <vt:lpstr>Skaidrė 9</vt:lpstr>
      <vt:lpstr>Grobis prisitaikęs išvengti plėšrūnų:</vt:lpstr>
      <vt:lpstr>Skaidrė 11</vt:lpstr>
      <vt:lpstr>Skaidrė 12</vt:lpstr>
      <vt:lpstr>Įspėjamoji spalva</vt:lpstr>
      <vt:lpstr>Slepiamoji spalva</vt:lpstr>
      <vt:lpstr>Chameleonas keičia spalvas</vt:lpstr>
      <vt:lpstr>Mimikrija</vt:lpstr>
      <vt:lpstr>Kietas išorinis apvalkalas</vt:lpstr>
      <vt:lpstr>Gyvenimas būryje</vt:lpstr>
      <vt:lpstr>Plėšrūno ir grobio ryšys</vt:lpstr>
      <vt:lpstr>Nurodykite plėšrūnus šioje ekosistemoje</vt:lpstr>
      <vt:lpstr>Skaidrė 21</vt:lpstr>
      <vt:lpstr>Ką išmokai?</vt:lpstr>
      <vt:lpstr>Skaidrė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Biologija</dc:creator>
  <cp:lastModifiedBy>Biogija</cp:lastModifiedBy>
  <cp:revision>20</cp:revision>
  <dcterms:created xsi:type="dcterms:W3CDTF">2012-04-23T14:21:54Z</dcterms:created>
  <dcterms:modified xsi:type="dcterms:W3CDTF">2013-05-03T05:37:20Z</dcterms:modified>
</cp:coreProperties>
</file>