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7" r:id="rId3"/>
    <p:sldId id="258" r:id="rId4"/>
    <p:sldId id="259" r:id="rId5"/>
    <p:sldId id="260" r:id="rId6"/>
    <p:sldId id="265" r:id="rId7"/>
    <p:sldId id="261" r:id="rId8"/>
    <p:sldId id="263" r:id="rId9"/>
    <p:sldId id="262" r:id="rId10"/>
    <p:sldId id="268" r:id="rId11"/>
    <p:sldId id="264" r:id="rId12"/>
    <p:sldId id="266" r:id="rId13"/>
    <p:sldId id="267" r:id="rId14"/>
    <p:sldId id="269" r:id="rId15"/>
    <p:sldId id="270" r:id="rId16"/>
    <p:sldId id="272" r:id="rId17"/>
    <p:sldId id="273" r:id="rId18"/>
    <p:sldId id="274" r:id="rId19"/>
    <p:sldId id="271" r:id="rId20"/>
  </p:sldIdLst>
  <p:sldSz cx="9144000" cy="6858000" type="screen4x3"/>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Vidutinis stilius 2 – paryškinima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Vidutinis stilius 2 – paryškinima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1074" y="-102"/>
      </p:cViewPr>
      <p:guideLst>
        <p:guide orient="horz" pos="2160"/>
        <p:guide pos="2880"/>
      </p:guideLst>
    </p:cSldViewPr>
  </p:slideViewPr>
  <p:notesTextViewPr>
    <p:cViewPr>
      <p:scale>
        <a:sx n="1" d="1"/>
        <a:sy n="1" d="1"/>
      </p:scale>
      <p:origin x="0" y="0"/>
    </p:cViewPr>
  </p:notesTextViewPr>
  <p:sorterViewPr>
    <p:cViewPr>
      <p:scale>
        <a:sx n="100" d="100"/>
        <a:sy n="100" d="100"/>
      </p:scale>
      <p:origin x="0" y="294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Antraštės vietos rezervavimo ženklas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lt-LT"/>
          </a:p>
        </p:txBody>
      </p:sp>
      <p:sp>
        <p:nvSpPr>
          <p:cNvPr id="3" name="Datos vietos rezervavimo ženklas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E8F68F-6355-4CF0-90D3-A730F2A7E673}" type="datetimeFigureOut">
              <a:rPr lang="lt-LT" smtClean="0"/>
              <a:t>2012.01.15</a:t>
            </a:fld>
            <a:endParaRPr lang="lt-LT"/>
          </a:p>
        </p:txBody>
      </p:sp>
      <p:sp>
        <p:nvSpPr>
          <p:cNvPr id="4" name="Skaidrės vaizdo vietos rezervavimo ženkla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lt-LT"/>
          </a:p>
        </p:txBody>
      </p:sp>
      <p:sp>
        <p:nvSpPr>
          <p:cNvPr id="5" name="Pastabų vietos rezervavimo ženkl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6" name="Poraštės vietos rezervavimo ženklas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lt-LT"/>
          </a:p>
        </p:txBody>
      </p:sp>
      <p:sp>
        <p:nvSpPr>
          <p:cNvPr id="7" name="Skaidrės numerio vietos rezervavimo ženklas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064CBE8-679C-4FD0-A318-FD4496EA0DC5}" type="slidenum">
              <a:rPr lang="lt-LT" smtClean="0"/>
              <a:t>‹#›</a:t>
            </a:fld>
            <a:endParaRPr lang="lt-LT"/>
          </a:p>
        </p:txBody>
      </p:sp>
    </p:spTree>
    <p:extLst>
      <p:ext uri="{BB962C8B-B14F-4D97-AF65-F5344CB8AC3E}">
        <p14:creationId xmlns:p14="http://schemas.microsoft.com/office/powerpoint/2010/main" val="19503136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sp>
        <p:nvSpPr>
          <p:cNvPr id="2" name="Antraštė 1"/>
          <p:cNvSpPr>
            <a:spLocks noGrp="1"/>
          </p:cNvSpPr>
          <p:nvPr>
            <p:ph type="ctrTitle"/>
          </p:nvPr>
        </p:nvSpPr>
        <p:spPr>
          <a:xfrm>
            <a:off x="685800" y="2130425"/>
            <a:ext cx="7772400" cy="1470025"/>
          </a:xfrm>
        </p:spPr>
        <p:txBody>
          <a:bodyPr/>
          <a:lstStyle/>
          <a:p>
            <a:r>
              <a:rPr lang="lt-LT" smtClean="0"/>
              <a:t>Spustelėję redag. ruoš. pavad. stilių</a:t>
            </a:r>
            <a:endParaRPr lang="lt-LT"/>
          </a:p>
        </p:txBody>
      </p:sp>
      <p:sp>
        <p:nvSpPr>
          <p:cNvPr id="3" name="Antrinis pavadinima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lt-LT" smtClean="0"/>
              <a:t>Spustelėję redag. ruoš. paantrš. stilių</a:t>
            </a:r>
            <a:endParaRPr lang="lt-LT"/>
          </a:p>
        </p:txBody>
      </p:sp>
      <p:sp>
        <p:nvSpPr>
          <p:cNvPr id="4" name="Datos vietos rezervavimo ženklas 3"/>
          <p:cNvSpPr>
            <a:spLocks noGrp="1"/>
          </p:cNvSpPr>
          <p:nvPr>
            <p:ph type="dt" sz="half" idx="10"/>
          </p:nvPr>
        </p:nvSpPr>
        <p:spPr/>
        <p:txBody>
          <a:bodyPr/>
          <a:lstStyle/>
          <a:p>
            <a:r>
              <a:rPr lang="lt-LT" smtClean="0"/>
              <a:t>2012.01.15</a:t>
            </a:r>
            <a:endParaRPr lang="lt-LT"/>
          </a:p>
        </p:txBody>
      </p:sp>
      <p:sp>
        <p:nvSpPr>
          <p:cNvPr id="5" name="Poraštės vietos rezervavimo ženklas 4"/>
          <p:cNvSpPr>
            <a:spLocks noGrp="1"/>
          </p:cNvSpPr>
          <p:nvPr>
            <p:ph type="ftr" sz="quarter" idx="11"/>
          </p:nvPr>
        </p:nvSpPr>
        <p:spPr/>
        <p:txBody>
          <a:bodyPr/>
          <a:lstStyle/>
          <a:p>
            <a:r>
              <a:rPr lang="lt-LT" smtClean="0"/>
              <a:t>Griškabūdžio gimnazija</a:t>
            </a:r>
            <a:endParaRPr lang="lt-LT"/>
          </a:p>
        </p:txBody>
      </p:sp>
      <p:sp>
        <p:nvSpPr>
          <p:cNvPr id="6" name="Skaidrės numerio vietos rezervavimo ženklas 5"/>
          <p:cNvSpPr>
            <a:spLocks noGrp="1"/>
          </p:cNvSpPr>
          <p:nvPr>
            <p:ph type="sldNum" sz="quarter" idx="12"/>
          </p:nvPr>
        </p:nvSpPr>
        <p:spPr/>
        <p:txBody>
          <a:bodyPr/>
          <a:lstStyle/>
          <a:p>
            <a:fld id="{25688109-3B42-49F5-B8E2-25A45072F92E}" type="slidenum">
              <a:rPr lang="lt-LT" smtClean="0"/>
              <a:t>‹#›</a:t>
            </a:fld>
            <a:endParaRPr lang="lt-LT"/>
          </a:p>
        </p:txBody>
      </p:sp>
    </p:spTree>
    <p:extLst>
      <p:ext uri="{BB962C8B-B14F-4D97-AF65-F5344CB8AC3E}">
        <p14:creationId xmlns:p14="http://schemas.microsoft.com/office/powerpoint/2010/main" val="30069434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smtClean="0"/>
              <a:t>Spustelėję redag. ruoš. pavad. stilių</a:t>
            </a:r>
            <a:endParaRPr lang="lt-LT"/>
          </a:p>
        </p:txBody>
      </p:sp>
      <p:sp>
        <p:nvSpPr>
          <p:cNvPr id="3" name="Vertikalaus teksto vietos rezervavimo ženklas 2"/>
          <p:cNvSpPr>
            <a:spLocks noGrp="1"/>
          </p:cNvSpPr>
          <p:nvPr>
            <p:ph type="body" orient="vert" idx="1"/>
          </p:nvPr>
        </p:nvSpPr>
        <p:spPr/>
        <p:txBody>
          <a:bodyPr vert="eaVert"/>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Datos vietos rezervavimo ženklas 3"/>
          <p:cNvSpPr>
            <a:spLocks noGrp="1"/>
          </p:cNvSpPr>
          <p:nvPr>
            <p:ph type="dt" sz="half" idx="10"/>
          </p:nvPr>
        </p:nvSpPr>
        <p:spPr/>
        <p:txBody>
          <a:bodyPr/>
          <a:lstStyle/>
          <a:p>
            <a:r>
              <a:rPr lang="lt-LT" smtClean="0"/>
              <a:t>2012.01.15</a:t>
            </a:r>
            <a:endParaRPr lang="lt-LT"/>
          </a:p>
        </p:txBody>
      </p:sp>
      <p:sp>
        <p:nvSpPr>
          <p:cNvPr id="5" name="Poraštės vietos rezervavimo ženklas 4"/>
          <p:cNvSpPr>
            <a:spLocks noGrp="1"/>
          </p:cNvSpPr>
          <p:nvPr>
            <p:ph type="ftr" sz="quarter" idx="11"/>
          </p:nvPr>
        </p:nvSpPr>
        <p:spPr/>
        <p:txBody>
          <a:bodyPr/>
          <a:lstStyle/>
          <a:p>
            <a:r>
              <a:rPr lang="lt-LT" smtClean="0"/>
              <a:t>Griškabūdžio gimnazija</a:t>
            </a:r>
            <a:endParaRPr lang="lt-LT"/>
          </a:p>
        </p:txBody>
      </p:sp>
      <p:sp>
        <p:nvSpPr>
          <p:cNvPr id="6" name="Skaidrės numerio vietos rezervavimo ženklas 5"/>
          <p:cNvSpPr>
            <a:spLocks noGrp="1"/>
          </p:cNvSpPr>
          <p:nvPr>
            <p:ph type="sldNum" sz="quarter" idx="12"/>
          </p:nvPr>
        </p:nvSpPr>
        <p:spPr/>
        <p:txBody>
          <a:bodyPr/>
          <a:lstStyle/>
          <a:p>
            <a:fld id="{25688109-3B42-49F5-B8E2-25A45072F92E}" type="slidenum">
              <a:rPr lang="lt-LT" smtClean="0"/>
              <a:t>‹#›</a:t>
            </a:fld>
            <a:endParaRPr lang="lt-LT"/>
          </a:p>
        </p:txBody>
      </p:sp>
    </p:spTree>
    <p:extLst>
      <p:ext uri="{BB962C8B-B14F-4D97-AF65-F5344CB8AC3E}">
        <p14:creationId xmlns:p14="http://schemas.microsoft.com/office/powerpoint/2010/main" val="5668097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kalus pavadinimas 1"/>
          <p:cNvSpPr>
            <a:spLocks noGrp="1"/>
          </p:cNvSpPr>
          <p:nvPr>
            <p:ph type="title" orient="vert"/>
          </p:nvPr>
        </p:nvSpPr>
        <p:spPr>
          <a:xfrm>
            <a:off x="6629400" y="274638"/>
            <a:ext cx="2057400" cy="5851525"/>
          </a:xfrm>
        </p:spPr>
        <p:txBody>
          <a:bodyPr vert="eaVert"/>
          <a:lstStyle/>
          <a:p>
            <a:r>
              <a:rPr lang="lt-LT" smtClean="0"/>
              <a:t>Spustelėję redag. ruoš. pavad. stilių</a:t>
            </a:r>
            <a:endParaRPr lang="lt-LT"/>
          </a:p>
        </p:txBody>
      </p:sp>
      <p:sp>
        <p:nvSpPr>
          <p:cNvPr id="3" name="Vertikalaus teksto vietos rezervavimo ženklas 2"/>
          <p:cNvSpPr>
            <a:spLocks noGrp="1"/>
          </p:cNvSpPr>
          <p:nvPr>
            <p:ph type="body" orient="vert" idx="1"/>
          </p:nvPr>
        </p:nvSpPr>
        <p:spPr>
          <a:xfrm>
            <a:off x="457200" y="274638"/>
            <a:ext cx="6019800" cy="5851525"/>
          </a:xfrm>
        </p:spPr>
        <p:txBody>
          <a:bodyPr vert="eaVert"/>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Datos vietos rezervavimo ženklas 3"/>
          <p:cNvSpPr>
            <a:spLocks noGrp="1"/>
          </p:cNvSpPr>
          <p:nvPr>
            <p:ph type="dt" sz="half" idx="10"/>
          </p:nvPr>
        </p:nvSpPr>
        <p:spPr/>
        <p:txBody>
          <a:bodyPr/>
          <a:lstStyle/>
          <a:p>
            <a:r>
              <a:rPr lang="lt-LT" smtClean="0"/>
              <a:t>2012.01.15</a:t>
            </a:r>
            <a:endParaRPr lang="lt-LT"/>
          </a:p>
        </p:txBody>
      </p:sp>
      <p:sp>
        <p:nvSpPr>
          <p:cNvPr id="5" name="Poraštės vietos rezervavimo ženklas 4"/>
          <p:cNvSpPr>
            <a:spLocks noGrp="1"/>
          </p:cNvSpPr>
          <p:nvPr>
            <p:ph type="ftr" sz="quarter" idx="11"/>
          </p:nvPr>
        </p:nvSpPr>
        <p:spPr/>
        <p:txBody>
          <a:bodyPr/>
          <a:lstStyle/>
          <a:p>
            <a:r>
              <a:rPr lang="lt-LT" smtClean="0"/>
              <a:t>Griškabūdžio gimnazija</a:t>
            </a:r>
            <a:endParaRPr lang="lt-LT"/>
          </a:p>
        </p:txBody>
      </p:sp>
      <p:sp>
        <p:nvSpPr>
          <p:cNvPr id="6" name="Skaidrės numerio vietos rezervavimo ženklas 5"/>
          <p:cNvSpPr>
            <a:spLocks noGrp="1"/>
          </p:cNvSpPr>
          <p:nvPr>
            <p:ph type="sldNum" sz="quarter" idx="12"/>
          </p:nvPr>
        </p:nvSpPr>
        <p:spPr/>
        <p:txBody>
          <a:bodyPr/>
          <a:lstStyle/>
          <a:p>
            <a:fld id="{25688109-3B42-49F5-B8E2-25A45072F92E}" type="slidenum">
              <a:rPr lang="lt-LT" smtClean="0"/>
              <a:t>‹#›</a:t>
            </a:fld>
            <a:endParaRPr lang="lt-LT"/>
          </a:p>
        </p:txBody>
      </p:sp>
    </p:spTree>
    <p:extLst>
      <p:ext uri="{BB962C8B-B14F-4D97-AF65-F5344CB8AC3E}">
        <p14:creationId xmlns:p14="http://schemas.microsoft.com/office/powerpoint/2010/main" val="1842935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smtClean="0"/>
              <a:t>Spustelėję redag. ruoš. pavad. stilių</a:t>
            </a:r>
            <a:endParaRPr lang="lt-LT"/>
          </a:p>
        </p:txBody>
      </p:sp>
      <p:sp>
        <p:nvSpPr>
          <p:cNvPr id="3" name="Turinio vietos rezervavimo ženklas 2"/>
          <p:cNvSpPr>
            <a:spLocks noGrp="1"/>
          </p:cNvSpPr>
          <p:nvPr>
            <p:ph idx="1"/>
          </p:nvPr>
        </p:nvSpPr>
        <p:spPr/>
        <p:txBody>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Datos vietos rezervavimo ženklas 3"/>
          <p:cNvSpPr>
            <a:spLocks noGrp="1"/>
          </p:cNvSpPr>
          <p:nvPr>
            <p:ph type="dt" sz="half" idx="10"/>
          </p:nvPr>
        </p:nvSpPr>
        <p:spPr/>
        <p:txBody>
          <a:bodyPr/>
          <a:lstStyle/>
          <a:p>
            <a:r>
              <a:rPr lang="lt-LT" smtClean="0"/>
              <a:t>2012.01.15</a:t>
            </a:r>
            <a:endParaRPr lang="lt-LT"/>
          </a:p>
        </p:txBody>
      </p:sp>
      <p:sp>
        <p:nvSpPr>
          <p:cNvPr id="5" name="Poraštės vietos rezervavimo ženklas 4"/>
          <p:cNvSpPr>
            <a:spLocks noGrp="1"/>
          </p:cNvSpPr>
          <p:nvPr>
            <p:ph type="ftr" sz="quarter" idx="11"/>
          </p:nvPr>
        </p:nvSpPr>
        <p:spPr/>
        <p:txBody>
          <a:bodyPr/>
          <a:lstStyle/>
          <a:p>
            <a:r>
              <a:rPr lang="lt-LT" smtClean="0"/>
              <a:t>Griškabūdžio gimnazija</a:t>
            </a:r>
            <a:endParaRPr lang="lt-LT"/>
          </a:p>
        </p:txBody>
      </p:sp>
      <p:sp>
        <p:nvSpPr>
          <p:cNvPr id="6" name="Skaidrės numerio vietos rezervavimo ženklas 5"/>
          <p:cNvSpPr>
            <a:spLocks noGrp="1"/>
          </p:cNvSpPr>
          <p:nvPr>
            <p:ph type="sldNum" sz="quarter" idx="12"/>
          </p:nvPr>
        </p:nvSpPr>
        <p:spPr/>
        <p:txBody>
          <a:bodyPr/>
          <a:lstStyle/>
          <a:p>
            <a:fld id="{25688109-3B42-49F5-B8E2-25A45072F92E}" type="slidenum">
              <a:rPr lang="lt-LT" smtClean="0"/>
              <a:t>‹#›</a:t>
            </a:fld>
            <a:endParaRPr lang="lt-LT"/>
          </a:p>
        </p:txBody>
      </p:sp>
    </p:spTree>
    <p:extLst>
      <p:ext uri="{BB962C8B-B14F-4D97-AF65-F5344CB8AC3E}">
        <p14:creationId xmlns:p14="http://schemas.microsoft.com/office/powerpoint/2010/main" val="2772255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722313" y="4406900"/>
            <a:ext cx="7772400" cy="1362075"/>
          </a:xfrm>
        </p:spPr>
        <p:txBody>
          <a:bodyPr anchor="t"/>
          <a:lstStyle>
            <a:lvl1pPr algn="l">
              <a:defRPr sz="4000" b="1" cap="all"/>
            </a:lvl1pPr>
          </a:lstStyle>
          <a:p>
            <a:r>
              <a:rPr lang="lt-LT" smtClean="0"/>
              <a:t>Spustelėję redag. ruoš. pavad. stilių</a:t>
            </a:r>
            <a:endParaRPr lang="lt-LT"/>
          </a:p>
        </p:txBody>
      </p:sp>
      <p:sp>
        <p:nvSpPr>
          <p:cNvPr id="3" name="Teksto vietos rezervavimo ženklas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smtClean="0"/>
              <a:t>Spustelėję redag. ruoš. teksto stilių</a:t>
            </a:r>
          </a:p>
        </p:txBody>
      </p:sp>
      <p:sp>
        <p:nvSpPr>
          <p:cNvPr id="4" name="Datos vietos rezervavimo ženklas 3"/>
          <p:cNvSpPr>
            <a:spLocks noGrp="1"/>
          </p:cNvSpPr>
          <p:nvPr>
            <p:ph type="dt" sz="half" idx="10"/>
          </p:nvPr>
        </p:nvSpPr>
        <p:spPr/>
        <p:txBody>
          <a:bodyPr/>
          <a:lstStyle/>
          <a:p>
            <a:r>
              <a:rPr lang="lt-LT" smtClean="0"/>
              <a:t>2012.01.15</a:t>
            </a:r>
            <a:endParaRPr lang="lt-LT"/>
          </a:p>
        </p:txBody>
      </p:sp>
      <p:sp>
        <p:nvSpPr>
          <p:cNvPr id="5" name="Poraštės vietos rezervavimo ženklas 4"/>
          <p:cNvSpPr>
            <a:spLocks noGrp="1"/>
          </p:cNvSpPr>
          <p:nvPr>
            <p:ph type="ftr" sz="quarter" idx="11"/>
          </p:nvPr>
        </p:nvSpPr>
        <p:spPr/>
        <p:txBody>
          <a:bodyPr/>
          <a:lstStyle/>
          <a:p>
            <a:r>
              <a:rPr lang="lt-LT" smtClean="0"/>
              <a:t>Griškabūdžio gimnazija</a:t>
            </a:r>
            <a:endParaRPr lang="lt-LT"/>
          </a:p>
        </p:txBody>
      </p:sp>
      <p:sp>
        <p:nvSpPr>
          <p:cNvPr id="6" name="Skaidrės numerio vietos rezervavimo ženklas 5"/>
          <p:cNvSpPr>
            <a:spLocks noGrp="1"/>
          </p:cNvSpPr>
          <p:nvPr>
            <p:ph type="sldNum" sz="quarter" idx="12"/>
          </p:nvPr>
        </p:nvSpPr>
        <p:spPr/>
        <p:txBody>
          <a:bodyPr/>
          <a:lstStyle/>
          <a:p>
            <a:fld id="{25688109-3B42-49F5-B8E2-25A45072F92E}" type="slidenum">
              <a:rPr lang="lt-LT" smtClean="0"/>
              <a:t>‹#›</a:t>
            </a:fld>
            <a:endParaRPr lang="lt-LT"/>
          </a:p>
        </p:txBody>
      </p:sp>
    </p:spTree>
    <p:extLst>
      <p:ext uri="{BB962C8B-B14F-4D97-AF65-F5344CB8AC3E}">
        <p14:creationId xmlns:p14="http://schemas.microsoft.com/office/powerpoint/2010/main" val="3119547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smtClean="0"/>
              <a:t>Spustelėję redag. ruoš. pavad. stilių</a:t>
            </a:r>
            <a:endParaRPr lang="lt-LT"/>
          </a:p>
        </p:txBody>
      </p:sp>
      <p:sp>
        <p:nvSpPr>
          <p:cNvPr id="3" name="Turinio vietos rezervavimo ženklas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Turinio vietos rezervavimo ženklas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5" name="Datos vietos rezervavimo ženklas 4"/>
          <p:cNvSpPr>
            <a:spLocks noGrp="1"/>
          </p:cNvSpPr>
          <p:nvPr>
            <p:ph type="dt" sz="half" idx="10"/>
          </p:nvPr>
        </p:nvSpPr>
        <p:spPr/>
        <p:txBody>
          <a:bodyPr/>
          <a:lstStyle/>
          <a:p>
            <a:r>
              <a:rPr lang="lt-LT" smtClean="0"/>
              <a:t>2012.01.15</a:t>
            </a:r>
            <a:endParaRPr lang="lt-LT"/>
          </a:p>
        </p:txBody>
      </p:sp>
      <p:sp>
        <p:nvSpPr>
          <p:cNvPr id="6" name="Poraštės vietos rezervavimo ženklas 5"/>
          <p:cNvSpPr>
            <a:spLocks noGrp="1"/>
          </p:cNvSpPr>
          <p:nvPr>
            <p:ph type="ftr" sz="quarter" idx="11"/>
          </p:nvPr>
        </p:nvSpPr>
        <p:spPr/>
        <p:txBody>
          <a:bodyPr/>
          <a:lstStyle/>
          <a:p>
            <a:r>
              <a:rPr lang="lt-LT" smtClean="0"/>
              <a:t>Griškabūdžio gimnazija</a:t>
            </a:r>
            <a:endParaRPr lang="lt-LT"/>
          </a:p>
        </p:txBody>
      </p:sp>
      <p:sp>
        <p:nvSpPr>
          <p:cNvPr id="7" name="Skaidrės numerio vietos rezervavimo ženklas 6"/>
          <p:cNvSpPr>
            <a:spLocks noGrp="1"/>
          </p:cNvSpPr>
          <p:nvPr>
            <p:ph type="sldNum" sz="quarter" idx="12"/>
          </p:nvPr>
        </p:nvSpPr>
        <p:spPr/>
        <p:txBody>
          <a:bodyPr/>
          <a:lstStyle/>
          <a:p>
            <a:fld id="{25688109-3B42-49F5-B8E2-25A45072F92E}" type="slidenum">
              <a:rPr lang="lt-LT" smtClean="0"/>
              <a:t>‹#›</a:t>
            </a:fld>
            <a:endParaRPr lang="lt-LT"/>
          </a:p>
        </p:txBody>
      </p:sp>
    </p:spTree>
    <p:extLst>
      <p:ext uri="{BB962C8B-B14F-4D97-AF65-F5344CB8AC3E}">
        <p14:creationId xmlns:p14="http://schemas.microsoft.com/office/powerpoint/2010/main" val="1883994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lvl1pPr>
              <a:defRPr/>
            </a:lvl1pPr>
          </a:lstStyle>
          <a:p>
            <a:r>
              <a:rPr lang="lt-LT" smtClean="0"/>
              <a:t>Spustelėję redag. ruoš. pavad. stilių</a:t>
            </a:r>
            <a:endParaRPr lang="lt-LT"/>
          </a:p>
        </p:txBody>
      </p:sp>
      <p:sp>
        <p:nvSpPr>
          <p:cNvPr id="3" name="Teksto vietos rezervavimo ženklas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Spustelėję redag. ruoš. teksto stilių</a:t>
            </a:r>
          </a:p>
        </p:txBody>
      </p:sp>
      <p:sp>
        <p:nvSpPr>
          <p:cNvPr id="4" name="Turinio vietos rezervavimo ženklas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5" name="Teksto vietos rezervavimo ženklas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Spustelėję redag. ruoš. teksto stilių</a:t>
            </a:r>
          </a:p>
        </p:txBody>
      </p:sp>
      <p:sp>
        <p:nvSpPr>
          <p:cNvPr id="6" name="Turinio vietos rezervavimo ženklas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7" name="Datos vietos rezervavimo ženklas 6"/>
          <p:cNvSpPr>
            <a:spLocks noGrp="1"/>
          </p:cNvSpPr>
          <p:nvPr>
            <p:ph type="dt" sz="half" idx="10"/>
          </p:nvPr>
        </p:nvSpPr>
        <p:spPr/>
        <p:txBody>
          <a:bodyPr/>
          <a:lstStyle/>
          <a:p>
            <a:r>
              <a:rPr lang="lt-LT" smtClean="0"/>
              <a:t>2012.01.15</a:t>
            </a:r>
            <a:endParaRPr lang="lt-LT"/>
          </a:p>
        </p:txBody>
      </p:sp>
      <p:sp>
        <p:nvSpPr>
          <p:cNvPr id="8" name="Poraštės vietos rezervavimo ženklas 7"/>
          <p:cNvSpPr>
            <a:spLocks noGrp="1"/>
          </p:cNvSpPr>
          <p:nvPr>
            <p:ph type="ftr" sz="quarter" idx="11"/>
          </p:nvPr>
        </p:nvSpPr>
        <p:spPr/>
        <p:txBody>
          <a:bodyPr/>
          <a:lstStyle/>
          <a:p>
            <a:r>
              <a:rPr lang="lt-LT" smtClean="0"/>
              <a:t>Griškabūdžio gimnazija</a:t>
            </a:r>
            <a:endParaRPr lang="lt-LT"/>
          </a:p>
        </p:txBody>
      </p:sp>
      <p:sp>
        <p:nvSpPr>
          <p:cNvPr id="9" name="Skaidrės numerio vietos rezervavimo ženklas 8"/>
          <p:cNvSpPr>
            <a:spLocks noGrp="1"/>
          </p:cNvSpPr>
          <p:nvPr>
            <p:ph type="sldNum" sz="quarter" idx="12"/>
          </p:nvPr>
        </p:nvSpPr>
        <p:spPr/>
        <p:txBody>
          <a:bodyPr/>
          <a:lstStyle/>
          <a:p>
            <a:fld id="{25688109-3B42-49F5-B8E2-25A45072F92E}" type="slidenum">
              <a:rPr lang="lt-LT" smtClean="0"/>
              <a:t>‹#›</a:t>
            </a:fld>
            <a:endParaRPr lang="lt-LT"/>
          </a:p>
        </p:txBody>
      </p:sp>
    </p:spTree>
    <p:extLst>
      <p:ext uri="{BB962C8B-B14F-4D97-AF65-F5344CB8AC3E}">
        <p14:creationId xmlns:p14="http://schemas.microsoft.com/office/powerpoint/2010/main" val="1446261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smtClean="0"/>
              <a:t>Spustelėję redag. ruoš. pavad. stilių</a:t>
            </a:r>
            <a:endParaRPr lang="lt-LT"/>
          </a:p>
        </p:txBody>
      </p:sp>
      <p:sp>
        <p:nvSpPr>
          <p:cNvPr id="3" name="Datos vietos rezervavimo ženklas 2"/>
          <p:cNvSpPr>
            <a:spLocks noGrp="1"/>
          </p:cNvSpPr>
          <p:nvPr>
            <p:ph type="dt" sz="half" idx="10"/>
          </p:nvPr>
        </p:nvSpPr>
        <p:spPr/>
        <p:txBody>
          <a:bodyPr/>
          <a:lstStyle/>
          <a:p>
            <a:r>
              <a:rPr lang="lt-LT" smtClean="0"/>
              <a:t>2012.01.15</a:t>
            </a:r>
            <a:endParaRPr lang="lt-LT"/>
          </a:p>
        </p:txBody>
      </p:sp>
      <p:sp>
        <p:nvSpPr>
          <p:cNvPr id="4" name="Poraštės vietos rezervavimo ženklas 3"/>
          <p:cNvSpPr>
            <a:spLocks noGrp="1"/>
          </p:cNvSpPr>
          <p:nvPr>
            <p:ph type="ftr" sz="quarter" idx="11"/>
          </p:nvPr>
        </p:nvSpPr>
        <p:spPr/>
        <p:txBody>
          <a:bodyPr/>
          <a:lstStyle/>
          <a:p>
            <a:r>
              <a:rPr lang="lt-LT" smtClean="0"/>
              <a:t>Griškabūdžio gimnazija</a:t>
            </a:r>
            <a:endParaRPr lang="lt-LT"/>
          </a:p>
        </p:txBody>
      </p:sp>
      <p:sp>
        <p:nvSpPr>
          <p:cNvPr id="5" name="Skaidrės numerio vietos rezervavimo ženklas 4"/>
          <p:cNvSpPr>
            <a:spLocks noGrp="1"/>
          </p:cNvSpPr>
          <p:nvPr>
            <p:ph type="sldNum" sz="quarter" idx="12"/>
          </p:nvPr>
        </p:nvSpPr>
        <p:spPr/>
        <p:txBody>
          <a:bodyPr/>
          <a:lstStyle/>
          <a:p>
            <a:fld id="{25688109-3B42-49F5-B8E2-25A45072F92E}" type="slidenum">
              <a:rPr lang="lt-LT" smtClean="0"/>
              <a:t>‹#›</a:t>
            </a:fld>
            <a:endParaRPr lang="lt-LT"/>
          </a:p>
        </p:txBody>
      </p:sp>
    </p:spTree>
    <p:extLst>
      <p:ext uri="{BB962C8B-B14F-4D97-AF65-F5344CB8AC3E}">
        <p14:creationId xmlns:p14="http://schemas.microsoft.com/office/powerpoint/2010/main" val="6290133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os vietos rezervavimo ženklas 1"/>
          <p:cNvSpPr>
            <a:spLocks noGrp="1"/>
          </p:cNvSpPr>
          <p:nvPr>
            <p:ph type="dt" sz="half" idx="10"/>
          </p:nvPr>
        </p:nvSpPr>
        <p:spPr/>
        <p:txBody>
          <a:bodyPr/>
          <a:lstStyle/>
          <a:p>
            <a:r>
              <a:rPr lang="lt-LT" smtClean="0"/>
              <a:t>2012.01.15</a:t>
            </a:r>
            <a:endParaRPr lang="lt-LT"/>
          </a:p>
        </p:txBody>
      </p:sp>
      <p:sp>
        <p:nvSpPr>
          <p:cNvPr id="3" name="Poraštės vietos rezervavimo ženklas 2"/>
          <p:cNvSpPr>
            <a:spLocks noGrp="1"/>
          </p:cNvSpPr>
          <p:nvPr>
            <p:ph type="ftr" sz="quarter" idx="11"/>
          </p:nvPr>
        </p:nvSpPr>
        <p:spPr/>
        <p:txBody>
          <a:bodyPr/>
          <a:lstStyle/>
          <a:p>
            <a:r>
              <a:rPr lang="lt-LT" smtClean="0"/>
              <a:t>Griškabūdžio gimnazija</a:t>
            </a:r>
            <a:endParaRPr lang="lt-LT"/>
          </a:p>
        </p:txBody>
      </p:sp>
      <p:sp>
        <p:nvSpPr>
          <p:cNvPr id="4" name="Skaidrės numerio vietos rezervavimo ženklas 3"/>
          <p:cNvSpPr>
            <a:spLocks noGrp="1"/>
          </p:cNvSpPr>
          <p:nvPr>
            <p:ph type="sldNum" sz="quarter" idx="12"/>
          </p:nvPr>
        </p:nvSpPr>
        <p:spPr/>
        <p:txBody>
          <a:bodyPr/>
          <a:lstStyle/>
          <a:p>
            <a:fld id="{25688109-3B42-49F5-B8E2-25A45072F92E}" type="slidenum">
              <a:rPr lang="lt-LT" smtClean="0"/>
              <a:t>‹#›</a:t>
            </a:fld>
            <a:endParaRPr lang="lt-LT"/>
          </a:p>
        </p:txBody>
      </p:sp>
    </p:spTree>
    <p:extLst>
      <p:ext uri="{BB962C8B-B14F-4D97-AF65-F5344CB8AC3E}">
        <p14:creationId xmlns:p14="http://schemas.microsoft.com/office/powerpoint/2010/main" val="3462845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273050"/>
            <a:ext cx="3008313" cy="1162050"/>
          </a:xfrm>
        </p:spPr>
        <p:txBody>
          <a:bodyPr anchor="b"/>
          <a:lstStyle>
            <a:lvl1pPr algn="l">
              <a:defRPr sz="2000" b="1"/>
            </a:lvl1pPr>
          </a:lstStyle>
          <a:p>
            <a:r>
              <a:rPr lang="lt-LT" smtClean="0"/>
              <a:t>Spustelėję redag. ruoš. pavad. stilių</a:t>
            </a:r>
            <a:endParaRPr lang="lt-LT"/>
          </a:p>
        </p:txBody>
      </p:sp>
      <p:sp>
        <p:nvSpPr>
          <p:cNvPr id="3" name="Turinio vietos rezervavimo ženklas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Teksto vietos rezervavimo ženklas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smtClean="0"/>
              <a:t>Spustelėję redag. ruoš. teksto stilių</a:t>
            </a:r>
          </a:p>
        </p:txBody>
      </p:sp>
      <p:sp>
        <p:nvSpPr>
          <p:cNvPr id="5" name="Datos vietos rezervavimo ženklas 4"/>
          <p:cNvSpPr>
            <a:spLocks noGrp="1"/>
          </p:cNvSpPr>
          <p:nvPr>
            <p:ph type="dt" sz="half" idx="10"/>
          </p:nvPr>
        </p:nvSpPr>
        <p:spPr/>
        <p:txBody>
          <a:bodyPr/>
          <a:lstStyle/>
          <a:p>
            <a:r>
              <a:rPr lang="lt-LT" smtClean="0"/>
              <a:t>2012.01.15</a:t>
            </a:r>
            <a:endParaRPr lang="lt-LT"/>
          </a:p>
        </p:txBody>
      </p:sp>
      <p:sp>
        <p:nvSpPr>
          <p:cNvPr id="6" name="Poraštės vietos rezervavimo ženklas 5"/>
          <p:cNvSpPr>
            <a:spLocks noGrp="1"/>
          </p:cNvSpPr>
          <p:nvPr>
            <p:ph type="ftr" sz="quarter" idx="11"/>
          </p:nvPr>
        </p:nvSpPr>
        <p:spPr/>
        <p:txBody>
          <a:bodyPr/>
          <a:lstStyle/>
          <a:p>
            <a:r>
              <a:rPr lang="lt-LT" smtClean="0"/>
              <a:t>Griškabūdžio gimnazija</a:t>
            </a:r>
            <a:endParaRPr lang="lt-LT"/>
          </a:p>
        </p:txBody>
      </p:sp>
      <p:sp>
        <p:nvSpPr>
          <p:cNvPr id="7" name="Skaidrės numerio vietos rezervavimo ženklas 6"/>
          <p:cNvSpPr>
            <a:spLocks noGrp="1"/>
          </p:cNvSpPr>
          <p:nvPr>
            <p:ph type="sldNum" sz="quarter" idx="12"/>
          </p:nvPr>
        </p:nvSpPr>
        <p:spPr/>
        <p:txBody>
          <a:bodyPr/>
          <a:lstStyle/>
          <a:p>
            <a:fld id="{25688109-3B42-49F5-B8E2-25A45072F92E}" type="slidenum">
              <a:rPr lang="lt-LT" smtClean="0"/>
              <a:t>‹#›</a:t>
            </a:fld>
            <a:endParaRPr lang="lt-LT"/>
          </a:p>
        </p:txBody>
      </p:sp>
    </p:spTree>
    <p:extLst>
      <p:ext uri="{BB962C8B-B14F-4D97-AF65-F5344CB8AC3E}">
        <p14:creationId xmlns:p14="http://schemas.microsoft.com/office/powerpoint/2010/main" val="23541558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1792288" y="4800600"/>
            <a:ext cx="5486400" cy="566738"/>
          </a:xfrm>
        </p:spPr>
        <p:txBody>
          <a:bodyPr anchor="b"/>
          <a:lstStyle>
            <a:lvl1pPr algn="l">
              <a:defRPr sz="2000" b="1"/>
            </a:lvl1pPr>
          </a:lstStyle>
          <a:p>
            <a:r>
              <a:rPr lang="lt-LT" smtClean="0"/>
              <a:t>Spustelėję redag. ruoš. pavad. stilių</a:t>
            </a:r>
            <a:endParaRPr lang="lt-LT"/>
          </a:p>
        </p:txBody>
      </p:sp>
      <p:sp>
        <p:nvSpPr>
          <p:cNvPr id="3" name="Paveikslėlio vietos rezervavimo ženklas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t-LT"/>
          </a:p>
        </p:txBody>
      </p:sp>
      <p:sp>
        <p:nvSpPr>
          <p:cNvPr id="4" name="Teksto vietos rezervavimo ženklas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smtClean="0"/>
              <a:t>Spustelėję redag. ruoš. teksto stilių</a:t>
            </a:r>
          </a:p>
        </p:txBody>
      </p:sp>
      <p:sp>
        <p:nvSpPr>
          <p:cNvPr id="5" name="Datos vietos rezervavimo ženklas 4"/>
          <p:cNvSpPr>
            <a:spLocks noGrp="1"/>
          </p:cNvSpPr>
          <p:nvPr>
            <p:ph type="dt" sz="half" idx="10"/>
          </p:nvPr>
        </p:nvSpPr>
        <p:spPr/>
        <p:txBody>
          <a:bodyPr/>
          <a:lstStyle/>
          <a:p>
            <a:r>
              <a:rPr lang="lt-LT" smtClean="0"/>
              <a:t>2012.01.15</a:t>
            </a:r>
            <a:endParaRPr lang="lt-LT"/>
          </a:p>
        </p:txBody>
      </p:sp>
      <p:sp>
        <p:nvSpPr>
          <p:cNvPr id="6" name="Poraštės vietos rezervavimo ženklas 5"/>
          <p:cNvSpPr>
            <a:spLocks noGrp="1"/>
          </p:cNvSpPr>
          <p:nvPr>
            <p:ph type="ftr" sz="quarter" idx="11"/>
          </p:nvPr>
        </p:nvSpPr>
        <p:spPr/>
        <p:txBody>
          <a:bodyPr/>
          <a:lstStyle/>
          <a:p>
            <a:r>
              <a:rPr lang="lt-LT" smtClean="0"/>
              <a:t>Griškabūdžio gimnazija</a:t>
            </a:r>
            <a:endParaRPr lang="lt-LT"/>
          </a:p>
        </p:txBody>
      </p:sp>
      <p:sp>
        <p:nvSpPr>
          <p:cNvPr id="7" name="Skaidrės numerio vietos rezervavimo ženklas 6"/>
          <p:cNvSpPr>
            <a:spLocks noGrp="1"/>
          </p:cNvSpPr>
          <p:nvPr>
            <p:ph type="sldNum" sz="quarter" idx="12"/>
          </p:nvPr>
        </p:nvSpPr>
        <p:spPr/>
        <p:txBody>
          <a:bodyPr/>
          <a:lstStyle/>
          <a:p>
            <a:fld id="{25688109-3B42-49F5-B8E2-25A45072F92E}" type="slidenum">
              <a:rPr lang="lt-LT" smtClean="0"/>
              <a:t>‹#›</a:t>
            </a:fld>
            <a:endParaRPr lang="lt-LT"/>
          </a:p>
        </p:txBody>
      </p:sp>
    </p:spTree>
    <p:extLst>
      <p:ext uri="{BB962C8B-B14F-4D97-AF65-F5344CB8AC3E}">
        <p14:creationId xmlns:p14="http://schemas.microsoft.com/office/powerpoint/2010/main" val="3529703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EFD1"/>
            </a:gs>
            <a:gs pos="94000">
              <a:srgbClr val="F0EBD5"/>
            </a:gs>
            <a:gs pos="100000">
              <a:srgbClr val="D1C39F"/>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Pavadinimo vietos rezervavimo ženkla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lt-LT" smtClean="0"/>
              <a:t>Spustelėję redag. ruoš. pavad. stilių</a:t>
            </a:r>
            <a:endParaRPr lang="lt-LT"/>
          </a:p>
        </p:txBody>
      </p:sp>
      <p:sp>
        <p:nvSpPr>
          <p:cNvPr id="3" name="Teksto vietos rezervavimo ženklas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Datos vietos rezervavimo ženklas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lt-LT" smtClean="0"/>
              <a:t>2012.01.15</a:t>
            </a:r>
            <a:endParaRPr lang="lt-LT"/>
          </a:p>
        </p:txBody>
      </p:sp>
      <p:sp>
        <p:nvSpPr>
          <p:cNvPr id="5" name="Poraštės vietos rezervavimo ženklas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lt-LT" smtClean="0"/>
              <a:t>Griškabūdžio gimnazija</a:t>
            </a:r>
            <a:endParaRPr lang="lt-LT"/>
          </a:p>
        </p:txBody>
      </p:sp>
      <p:sp>
        <p:nvSpPr>
          <p:cNvPr id="6" name="Skaidrės numerio vietos rezervavimo ženklas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688109-3B42-49F5-B8E2-25A45072F92E}" type="slidenum">
              <a:rPr lang="lt-LT" smtClean="0"/>
              <a:t>‹#›</a:t>
            </a:fld>
            <a:endParaRPr lang="lt-LT"/>
          </a:p>
        </p:txBody>
      </p:sp>
    </p:spTree>
    <p:extLst>
      <p:ext uri="{BB962C8B-B14F-4D97-AF65-F5344CB8AC3E}">
        <p14:creationId xmlns:p14="http://schemas.microsoft.com/office/powerpoint/2010/main" val="8049527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tačiakampis 3"/>
          <p:cNvSpPr/>
          <p:nvPr/>
        </p:nvSpPr>
        <p:spPr>
          <a:xfrm>
            <a:off x="522696" y="908720"/>
            <a:ext cx="8157361" cy="175432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lt-LT"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Paveldimosios informacijos</a:t>
            </a:r>
          </a:p>
          <a:p>
            <a:pPr algn="ctr"/>
            <a:r>
              <a:rPr lang="lt-LT"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perdavimas</a:t>
            </a:r>
            <a:endParaRPr lang="lt-LT"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Stačiakampis 4"/>
          <p:cNvSpPr/>
          <p:nvPr/>
        </p:nvSpPr>
        <p:spPr>
          <a:xfrm>
            <a:off x="3806059" y="3933056"/>
            <a:ext cx="1547218" cy="64633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lt-LT" sz="3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8 klasė</a:t>
            </a:r>
            <a:endParaRPr lang="lt-LT" sz="3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6" name="Paveikslėlis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4" y="4149080"/>
            <a:ext cx="3230116" cy="2268060"/>
          </a:xfrm>
          <a:prstGeom prst="rect">
            <a:avLst/>
          </a:prstGeom>
        </p:spPr>
      </p:pic>
      <p:sp>
        <p:nvSpPr>
          <p:cNvPr id="2" name="Datos vietos rezervavimo ženklas 1"/>
          <p:cNvSpPr>
            <a:spLocks noGrp="1"/>
          </p:cNvSpPr>
          <p:nvPr>
            <p:ph type="dt" sz="half" idx="10"/>
          </p:nvPr>
        </p:nvSpPr>
        <p:spPr/>
        <p:txBody>
          <a:bodyPr/>
          <a:lstStyle/>
          <a:p>
            <a:r>
              <a:rPr lang="lt-LT" smtClean="0"/>
              <a:t>2012.01.15</a:t>
            </a:r>
            <a:endParaRPr lang="lt-LT"/>
          </a:p>
        </p:txBody>
      </p:sp>
      <p:sp>
        <p:nvSpPr>
          <p:cNvPr id="3" name="Poraštės vietos rezervavimo ženklas 2"/>
          <p:cNvSpPr>
            <a:spLocks noGrp="1"/>
          </p:cNvSpPr>
          <p:nvPr>
            <p:ph type="ftr" sz="quarter" idx="11"/>
          </p:nvPr>
        </p:nvSpPr>
        <p:spPr/>
        <p:txBody>
          <a:bodyPr/>
          <a:lstStyle/>
          <a:p>
            <a:r>
              <a:rPr lang="lt-LT" smtClean="0"/>
              <a:t>Griškabūdžio gimnazija</a:t>
            </a:r>
            <a:endParaRPr lang="lt-LT"/>
          </a:p>
        </p:txBody>
      </p:sp>
    </p:spTree>
    <p:extLst>
      <p:ext uri="{BB962C8B-B14F-4D97-AF65-F5344CB8AC3E}">
        <p14:creationId xmlns:p14="http://schemas.microsoft.com/office/powerpoint/2010/main" val="4293716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b="1" i="1" dirty="0" smtClean="0">
                <a:effectLst>
                  <a:outerShdw blurRad="38100" dist="38100" dir="2700000" algn="tl">
                    <a:srgbClr val="000000">
                      <a:alpha val="43137"/>
                    </a:srgbClr>
                  </a:outerShdw>
                </a:effectLst>
                <a:latin typeface="Comic Sans MS" pitchFamily="66" charset="0"/>
              </a:rPr>
              <a:t>Informacijos perdavimas</a:t>
            </a:r>
            <a:endParaRPr lang="lt-LT" dirty="0"/>
          </a:p>
        </p:txBody>
      </p:sp>
      <p:sp>
        <p:nvSpPr>
          <p:cNvPr id="3" name="TextBox 2"/>
          <p:cNvSpPr txBox="1"/>
          <p:nvPr/>
        </p:nvSpPr>
        <p:spPr>
          <a:xfrm>
            <a:off x="323528" y="1700808"/>
            <a:ext cx="8424936" cy="4401205"/>
          </a:xfrm>
          <a:prstGeom prst="rect">
            <a:avLst/>
          </a:prstGeom>
          <a:noFill/>
        </p:spPr>
        <p:txBody>
          <a:bodyPr wrap="square" rtlCol="0">
            <a:spAutoFit/>
          </a:bodyPr>
          <a:lstStyle/>
          <a:p>
            <a:r>
              <a:rPr lang="lt-LT" sz="2000" b="1" dirty="0" smtClean="0">
                <a:latin typeface="Comic Sans MS" pitchFamily="66" charset="0"/>
              </a:rPr>
              <a:t>Susidarančios lytinės ląstelės gauna motininės ląstelės chromosomų kopijas. Tačiau lytinėse ląstelėse chromosomų sumažėja perpus, nes į jas patenką tik po vieną chromosomų porą.</a:t>
            </a:r>
          </a:p>
          <a:p>
            <a:r>
              <a:rPr lang="lt-LT" sz="2000" b="1" dirty="0" smtClean="0">
                <a:latin typeface="Comic Sans MS" pitchFamily="66" charset="0"/>
              </a:rPr>
              <a:t>Toks ląstelių dalijimasis, kai chromosomų skaičius sumažėja perpus yra vadinamas MEJOZE. Dalijantis šiuo būdu susidaro visos organizmo lytinės ląstelės.</a:t>
            </a:r>
          </a:p>
          <a:p>
            <a:r>
              <a:rPr lang="lt-LT" sz="2000" b="1" dirty="0" smtClean="0">
                <a:latin typeface="Comic Sans MS" pitchFamily="66" charset="0"/>
              </a:rPr>
              <a:t>Dalijantis žmogaus ląstelei MEJOZĖS būdu, susidaro ląstelės turinčios perpus mažesnį chromosomų rinkinį. Taigi jei visos žmogaus ląstelės turi 46 chromosomas, tai lytinės ląstelės turės 23.</a:t>
            </a:r>
          </a:p>
          <a:p>
            <a:r>
              <a:rPr lang="lt-LT" sz="2000" b="1" dirty="0" smtClean="0">
                <a:latin typeface="Comic Sans MS" pitchFamily="66" charset="0"/>
              </a:rPr>
              <a:t>Kiekvienas organizmas pusę chromosomų yra paveldėjęs iš tėvo, pusę iš motinos. Taigi jei kalbėsime apie žmogaus organizmą, tai apvaisinimo metu, susiliejus lytinių ląstelių branduoliams gaunamas žmogui būdingas chromosomų rinkinys – 46 chromosomos</a:t>
            </a:r>
            <a:r>
              <a:rPr lang="lt-LT" dirty="0" smtClean="0"/>
              <a:t>.</a:t>
            </a:r>
            <a:endParaRPr lang="lt-LT" dirty="0"/>
          </a:p>
        </p:txBody>
      </p:sp>
      <p:sp>
        <p:nvSpPr>
          <p:cNvPr id="4" name="Datos vietos rezervavimo ženklas 3"/>
          <p:cNvSpPr>
            <a:spLocks noGrp="1"/>
          </p:cNvSpPr>
          <p:nvPr>
            <p:ph type="dt" sz="half" idx="10"/>
          </p:nvPr>
        </p:nvSpPr>
        <p:spPr/>
        <p:txBody>
          <a:bodyPr/>
          <a:lstStyle/>
          <a:p>
            <a:r>
              <a:rPr lang="lt-LT" smtClean="0"/>
              <a:t>2012.01.15</a:t>
            </a:r>
            <a:endParaRPr lang="lt-LT"/>
          </a:p>
        </p:txBody>
      </p:sp>
      <p:sp>
        <p:nvSpPr>
          <p:cNvPr id="5" name="Poraštės vietos rezervavimo ženklas 4"/>
          <p:cNvSpPr>
            <a:spLocks noGrp="1"/>
          </p:cNvSpPr>
          <p:nvPr>
            <p:ph type="ftr" sz="quarter" idx="11"/>
          </p:nvPr>
        </p:nvSpPr>
        <p:spPr/>
        <p:txBody>
          <a:bodyPr/>
          <a:lstStyle/>
          <a:p>
            <a:r>
              <a:rPr lang="lt-LT" smtClean="0"/>
              <a:t>Griškabūdžio gimnazija</a:t>
            </a:r>
            <a:endParaRPr lang="lt-LT"/>
          </a:p>
        </p:txBody>
      </p:sp>
    </p:spTree>
    <p:extLst>
      <p:ext uri="{BB962C8B-B14F-4D97-AF65-F5344CB8AC3E}">
        <p14:creationId xmlns:p14="http://schemas.microsoft.com/office/powerpoint/2010/main" val="2016580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veikslėlis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600" y="1124744"/>
            <a:ext cx="7128792" cy="5472608"/>
          </a:xfrm>
          <a:prstGeom prst="rect">
            <a:avLst/>
          </a:prstGeom>
        </p:spPr>
      </p:pic>
      <p:sp>
        <p:nvSpPr>
          <p:cNvPr id="3" name="Stačiakampis 2"/>
          <p:cNvSpPr/>
          <p:nvPr/>
        </p:nvSpPr>
        <p:spPr>
          <a:xfrm>
            <a:off x="3059832" y="201414"/>
            <a:ext cx="2492285"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lt-LT" sz="54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Mejozė</a:t>
            </a:r>
            <a:r>
              <a:rPr lang="lt-LT"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endParaRPr lang="lt-LT"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 name="Datos vietos rezervavimo ženklas 3"/>
          <p:cNvSpPr>
            <a:spLocks noGrp="1"/>
          </p:cNvSpPr>
          <p:nvPr>
            <p:ph type="dt" sz="half" idx="10"/>
          </p:nvPr>
        </p:nvSpPr>
        <p:spPr/>
        <p:txBody>
          <a:bodyPr/>
          <a:lstStyle/>
          <a:p>
            <a:r>
              <a:rPr lang="lt-LT" smtClean="0"/>
              <a:t>2012.01.15</a:t>
            </a:r>
            <a:endParaRPr lang="lt-LT"/>
          </a:p>
        </p:txBody>
      </p:sp>
      <p:sp>
        <p:nvSpPr>
          <p:cNvPr id="5" name="Poraštės vietos rezervavimo ženklas 4"/>
          <p:cNvSpPr>
            <a:spLocks noGrp="1"/>
          </p:cNvSpPr>
          <p:nvPr>
            <p:ph type="ftr" sz="quarter" idx="11"/>
          </p:nvPr>
        </p:nvSpPr>
        <p:spPr/>
        <p:txBody>
          <a:bodyPr/>
          <a:lstStyle/>
          <a:p>
            <a:r>
              <a:rPr lang="lt-LT" smtClean="0"/>
              <a:t>Griškabūdžio gimnazija</a:t>
            </a:r>
            <a:endParaRPr lang="lt-LT"/>
          </a:p>
        </p:txBody>
      </p:sp>
    </p:spTree>
    <p:extLst>
      <p:ext uri="{BB962C8B-B14F-4D97-AF65-F5344CB8AC3E}">
        <p14:creationId xmlns:p14="http://schemas.microsoft.com/office/powerpoint/2010/main" val="22560330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b="1" i="1" dirty="0" smtClean="0">
                <a:effectLst>
                  <a:outerShdw blurRad="38100" dist="38100" dir="2700000" algn="tl">
                    <a:srgbClr val="000000">
                      <a:alpha val="43137"/>
                    </a:srgbClr>
                  </a:outerShdw>
                </a:effectLst>
                <a:latin typeface="Comic Sans MS" pitchFamily="66" charset="0"/>
              </a:rPr>
              <a:t>Informacijos perdavimas</a:t>
            </a:r>
            <a:endParaRPr lang="lt-LT" b="1" i="1" dirty="0">
              <a:effectLst>
                <a:outerShdw blurRad="38100" dist="38100" dir="2700000" algn="tl">
                  <a:srgbClr val="000000">
                    <a:alpha val="43137"/>
                  </a:srgbClr>
                </a:outerShdw>
              </a:effectLst>
              <a:latin typeface="Comic Sans MS" pitchFamily="66"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268760"/>
            <a:ext cx="8712968" cy="54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atos vietos rezervavimo ženklas 2"/>
          <p:cNvSpPr>
            <a:spLocks noGrp="1"/>
          </p:cNvSpPr>
          <p:nvPr>
            <p:ph type="dt" sz="half" idx="10"/>
          </p:nvPr>
        </p:nvSpPr>
        <p:spPr/>
        <p:txBody>
          <a:bodyPr/>
          <a:lstStyle/>
          <a:p>
            <a:r>
              <a:rPr lang="lt-LT" smtClean="0"/>
              <a:t>2012.01.15</a:t>
            </a:r>
            <a:endParaRPr lang="lt-LT"/>
          </a:p>
        </p:txBody>
      </p:sp>
      <p:sp>
        <p:nvSpPr>
          <p:cNvPr id="4" name="Poraštės vietos rezervavimo ženklas 3"/>
          <p:cNvSpPr>
            <a:spLocks noGrp="1"/>
          </p:cNvSpPr>
          <p:nvPr>
            <p:ph type="ftr" sz="quarter" idx="11"/>
          </p:nvPr>
        </p:nvSpPr>
        <p:spPr/>
        <p:txBody>
          <a:bodyPr/>
          <a:lstStyle/>
          <a:p>
            <a:r>
              <a:rPr lang="lt-LT" smtClean="0"/>
              <a:t>Griškabūdžio gimnazija</a:t>
            </a:r>
            <a:endParaRPr lang="lt-LT"/>
          </a:p>
        </p:txBody>
      </p:sp>
    </p:spTree>
    <p:extLst>
      <p:ext uri="{BB962C8B-B14F-4D97-AF65-F5344CB8AC3E}">
        <p14:creationId xmlns:p14="http://schemas.microsoft.com/office/powerpoint/2010/main" val="22614681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985" y="3371513"/>
            <a:ext cx="8676009" cy="3198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Antraštė 2"/>
          <p:cNvSpPr>
            <a:spLocks noGrp="1"/>
          </p:cNvSpPr>
          <p:nvPr>
            <p:ph type="title"/>
          </p:nvPr>
        </p:nvSpPr>
        <p:spPr/>
        <p:txBody>
          <a:bodyPr/>
          <a:lstStyle/>
          <a:p>
            <a:r>
              <a:rPr lang="lt-LT" b="1" i="1" dirty="0" smtClean="0">
                <a:effectLst>
                  <a:outerShdw blurRad="38100" dist="38100" dir="2700000" algn="tl">
                    <a:srgbClr val="000000">
                      <a:alpha val="43137"/>
                    </a:srgbClr>
                  </a:outerShdw>
                </a:effectLst>
                <a:latin typeface="Comic Sans MS" pitchFamily="66" charset="0"/>
              </a:rPr>
              <a:t>Informacijos perdavimas</a:t>
            </a:r>
            <a:endParaRPr lang="lt-LT" dirty="0"/>
          </a:p>
        </p:txBody>
      </p:sp>
      <p:sp>
        <p:nvSpPr>
          <p:cNvPr id="4" name="TextBox 3"/>
          <p:cNvSpPr txBox="1"/>
          <p:nvPr/>
        </p:nvSpPr>
        <p:spPr>
          <a:xfrm>
            <a:off x="298050" y="1124744"/>
            <a:ext cx="8496944" cy="2246769"/>
          </a:xfrm>
          <a:prstGeom prst="rect">
            <a:avLst/>
          </a:prstGeom>
          <a:noFill/>
        </p:spPr>
        <p:txBody>
          <a:bodyPr wrap="square" rtlCol="0">
            <a:spAutoFit/>
          </a:bodyPr>
          <a:lstStyle/>
          <a:p>
            <a:r>
              <a:rPr lang="lt-LT" sz="2000" b="1" dirty="0" smtClean="0">
                <a:latin typeface="Comic Sans MS" pitchFamily="66" charset="0"/>
              </a:rPr>
              <a:t>Apvaisintas kiaušinėlis pradeda dalytis ir iš jo vystosi naujas organizmas.</a:t>
            </a:r>
          </a:p>
          <a:p>
            <a:r>
              <a:rPr lang="lt-LT" sz="2000" b="1" dirty="0" smtClean="0">
                <a:latin typeface="Comic Sans MS" pitchFamily="66" charset="0"/>
              </a:rPr>
              <a:t>Į susidarančias ląsteles perduodama ta pati informacija. Taip yra todėl,</a:t>
            </a:r>
          </a:p>
          <a:p>
            <a:r>
              <a:rPr lang="lt-LT" sz="2000" b="1" dirty="0" smtClean="0">
                <a:latin typeface="Comic Sans MS" pitchFamily="66" charset="0"/>
              </a:rPr>
              <a:t> kad po kiekvieno motininės ląstelės  dalijimosi dukterinėse ląstelėse lieka toks pat</a:t>
            </a:r>
          </a:p>
          <a:p>
            <a:r>
              <a:rPr lang="lt-LT" sz="2000" b="1" dirty="0">
                <a:latin typeface="Comic Sans MS" pitchFamily="66" charset="0"/>
              </a:rPr>
              <a:t>c</a:t>
            </a:r>
            <a:r>
              <a:rPr lang="lt-LT" sz="2000" b="1" dirty="0" smtClean="0">
                <a:latin typeface="Comic Sans MS" pitchFamily="66" charset="0"/>
              </a:rPr>
              <a:t>hromosomų skaičius.</a:t>
            </a:r>
            <a:endParaRPr lang="lt-LT" sz="2000" b="1" dirty="0">
              <a:latin typeface="Comic Sans MS" pitchFamily="66" charset="0"/>
            </a:endParaRPr>
          </a:p>
        </p:txBody>
      </p:sp>
      <p:sp>
        <p:nvSpPr>
          <p:cNvPr id="2" name="Datos vietos rezervavimo ženklas 1"/>
          <p:cNvSpPr>
            <a:spLocks noGrp="1"/>
          </p:cNvSpPr>
          <p:nvPr>
            <p:ph type="dt" sz="half" idx="10"/>
          </p:nvPr>
        </p:nvSpPr>
        <p:spPr/>
        <p:txBody>
          <a:bodyPr/>
          <a:lstStyle/>
          <a:p>
            <a:r>
              <a:rPr lang="lt-LT" smtClean="0"/>
              <a:t>2012.01.15</a:t>
            </a:r>
            <a:endParaRPr lang="lt-LT"/>
          </a:p>
        </p:txBody>
      </p:sp>
      <p:sp>
        <p:nvSpPr>
          <p:cNvPr id="5" name="Poraštės vietos rezervavimo ženklas 4"/>
          <p:cNvSpPr>
            <a:spLocks noGrp="1"/>
          </p:cNvSpPr>
          <p:nvPr>
            <p:ph type="ftr" sz="quarter" idx="11"/>
          </p:nvPr>
        </p:nvSpPr>
        <p:spPr/>
        <p:txBody>
          <a:bodyPr/>
          <a:lstStyle/>
          <a:p>
            <a:r>
              <a:rPr lang="lt-LT" smtClean="0"/>
              <a:t>Griškabūdžio gimnazija</a:t>
            </a:r>
            <a:endParaRPr lang="lt-LT"/>
          </a:p>
        </p:txBody>
      </p:sp>
    </p:spTree>
    <p:extLst>
      <p:ext uri="{BB962C8B-B14F-4D97-AF65-F5344CB8AC3E}">
        <p14:creationId xmlns:p14="http://schemas.microsoft.com/office/powerpoint/2010/main" val="3203514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b="1" i="1" dirty="0" smtClean="0">
                <a:latin typeface="Comic Sans MS" pitchFamily="66" charset="0"/>
              </a:rPr>
              <a:t>Berniukas ar Mergaitė?</a:t>
            </a:r>
            <a:endParaRPr lang="lt-LT" b="1" i="1" dirty="0">
              <a:latin typeface="Comic Sans MS" pitchFamily="66" charset="0"/>
            </a:endParaRPr>
          </a:p>
        </p:txBody>
      </p:sp>
      <p:sp>
        <p:nvSpPr>
          <p:cNvPr id="3" name="TextBox 2"/>
          <p:cNvSpPr txBox="1"/>
          <p:nvPr/>
        </p:nvSpPr>
        <p:spPr>
          <a:xfrm>
            <a:off x="611560" y="1268760"/>
            <a:ext cx="7848872" cy="400110"/>
          </a:xfrm>
          <a:prstGeom prst="rect">
            <a:avLst/>
          </a:prstGeom>
          <a:noFill/>
        </p:spPr>
        <p:txBody>
          <a:bodyPr wrap="square" rtlCol="0">
            <a:spAutoFit/>
          </a:bodyPr>
          <a:lstStyle/>
          <a:p>
            <a:pPr algn="ctr"/>
            <a:r>
              <a:rPr lang="lt-LT" sz="2000" b="1" i="1" dirty="0" smtClean="0">
                <a:latin typeface="Comic Sans MS" pitchFamily="66" charset="0"/>
              </a:rPr>
              <a:t>Žmogaus ląstelėse yra 46 chromosomos.</a:t>
            </a:r>
            <a:endParaRPr lang="lt-LT" sz="2000" b="1" i="1" dirty="0">
              <a:latin typeface="Comic Sans MS" pitchFamily="66" charset="0"/>
            </a:endParaRPr>
          </a:p>
        </p:txBody>
      </p:sp>
      <p:sp>
        <p:nvSpPr>
          <p:cNvPr id="4" name="TextBox 3"/>
          <p:cNvSpPr txBox="1"/>
          <p:nvPr/>
        </p:nvSpPr>
        <p:spPr>
          <a:xfrm>
            <a:off x="2729251" y="1668870"/>
            <a:ext cx="3613490" cy="400110"/>
          </a:xfrm>
          <a:prstGeom prst="rect">
            <a:avLst/>
          </a:prstGeom>
          <a:noFill/>
        </p:spPr>
        <p:txBody>
          <a:bodyPr wrap="none" rtlCol="0">
            <a:spAutoFit/>
          </a:bodyPr>
          <a:lstStyle/>
          <a:p>
            <a:r>
              <a:rPr lang="lt-LT" sz="2000" b="1" i="1" dirty="0" smtClean="0">
                <a:latin typeface="Comic Sans MS" pitchFamily="66" charset="0"/>
              </a:rPr>
              <a:t>46 chromosomos – 23 poros</a:t>
            </a:r>
            <a:endParaRPr lang="lt-LT" sz="2000" b="1" i="1" dirty="0">
              <a:latin typeface="Comic Sans MS" pitchFamily="66" charset="0"/>
            </a:endParaRPr>
          </a:p>
        </p:txBody>
      </p:sp>
      <p:sp>
        <p:nvSpPr>
          <p:cNvPr id="5" name="TextBox 4"/>
          <p:cNvSpPr txBox="1"/>
          <p:nvPr/>
        </p:nvSpPr>
        <p:spPr>
          <a:xfrm>
            <a:off x="1619672" y="2002050"/>
            <a:ext cx="6410729" cy="400110"/>
          </a:xfrm>
          <a:prstGeom prst="rect">
            <a:avLst/>
          </a:prstGeom>
          <a:noFill/>
        </p:spPr>
        <p:txBody>
          <a:bodyPr wrap="none" rtlCol="0">
            <a:spAutoFit/>
          </a:bodyPr>
          <a:lstStyle/>
          <a:p>
            <a:r>
              <a:rPr lang="lt-LT" sz="2000" b="1" dirty="0" smtClean="0">
                <a:latin typeface="Comic Sans MS" pitchFamily="66" charset="0"/>
              </a:rPr>
              <a:t>23 – </a:t>
            </a:r>
            <a:r>
              <a:rPr lang="lt-LT" sz="2000" b="1" dirty="0" err="1" smtClean="0">
                <a:latin typeface="Comic Sans MS" pitchFamily="66" charset="0"/>
              </a:rPr>
              <a:t>čioji</a:t>
            </a:r>
            <a:r>
              <a:rPr lang="lt-LT" sz="2000" b="1" dirty="0" smtClean="0">
                <a:latin typeface="Comic Sans MS" pitchFamily="66" charset="0"/>
              </a:rPr>
              <a:t> chromosomų pora – lytinės chromosomos</a:t>
            </a:r>
            <a:endParaRPr lang="lt-LT" sz="2000" b="1" dirty="0">
              <a:latin typeface="Comic Sans MS" pitchFamily="66" charset="0"/>
            </a:endParaRPr>
          </a:p>
        </p:txBody>
      </p:sp>
      <p:sp>
        <p:nvSpPr>
          <p:cNvPr id="6" name="Ovalas 5"/>
          <p:cNvSpPr/>
          <p:nvPr/>
        </p:nvSpPr>
        <p:spPr>
          <a:xfrm>
            <a:off x="952181" y="2447528"/>
            <a:ext cx="1334982"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lt-LT"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XY</a:t>
            </a:r>
            <a:endParaRPr lang="lt-LT"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7" name="Ovalas 6"/>
          <p:cNvSpPr/>
          <p:nvPr/>
        </p:nvSpPr>
        <p:spPr>
          <a:xfrm>
            <a:off x="6804248" y="2402160"/>
            <a:ext cx="1512168" cy="13148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lt-LT" sz="6000" b="1" spc="5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XX</a:t>
            </a:r>
            <a:endParaRPr lang="lt-LT"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1" name="TextBox 10"/>
          <p:cNvSpPr txBox="1"/>
          <p:nvPr/>
        </p:nvSpPr>
        <p:spPr>
          <a:xfrm>
            <a:off x="2090558" y="2447528"/>
            <a:ext cx="1728192" cy="646331"/>
          </a:xfrm>
          <a:prstGeom prst="rect">
            <a:avLst/>
          </a:prstGeom>
          <a:noFill/>
        </p:spPr>
        <p:txBody>
          <a:bodyPr wrap="square" rtlCol="0">
            <a:spAutoFit/>
          </a:bodyPr>
          <a:lstStyle/>
          <a:p>
            <a:r>
              <a:rPr lang="lt-LT" dirty="0" smtClean="0"/>
              <a:t>Tėvo lytinės chromosomos</a:t>
            </a:r>
            <a:endParaRPr lang="lt-LT" dirty="0"/>
          </a:p>
        </p:txBody>
      </p:sp>
      <p:sp>
        <p:nvSpPr>
          <p:cNvPr id="12" name="TextBox 11"/>
          <p:cNvSpPr txBox="1"/>
          <p:nvPr/>
        </p:nvSpPr>
        <p:spPr>
          <a:xfrm>
            <a:off x="5365568" y="2445743"/>
            <a:ext cx="1728192" cy="646331"/>
          </a:xfrm>
          <a:prstGeom prst="rect">
            <a:avLst/>
          </a:prstGeom>
          <a:noFill/>
        </p:spPr>
        <p:txBody>
          <a:bodyPr wrap="square" rtlCol="0">
            <a:spAutoFit/>
          </a:bodyPr>
          <a:lstStyle/>
          <a:p>
            <a:r>
              <a:rPr lang="lt-LT" dirty="0" smtClean="0"/>
              <a:t>Motinos lytinės chromosomos</a:t>
            </a:r>
            <a:endParaRPr lang="lt-LT" dirty="0"/>
          </a:p>
        </p:txBody>
      </p:sp>
      <p:sp>
        <p:nvSpPr>
          <p:cNvPr id="13" name="Ovalas 12"/>
          <p:cNvSpPr/>
          <p:nvPr/>
        </p:nvSpPr>
        <p:spPr>
          <a:xfrm>
            <a:off x="179512" y="4077072"/>
            <a:ext cx="772669" cy="7200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lt-LT"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X</a:t>
            </a:r>
            <a:endParaRPr lang="lt-LT"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4" name="Ovalas 13"/>
          <p:cNvSpPr/>
          <p:nvPr/>
        </p:nvSpPr>
        <p:spPr>
          <a:xfrm>
            <a:off x="1855115" y="4077072"/>
            <a:ext cx="864096" cy="7200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lt-LT"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Y</a:t>
            </a:r>
            <a:endParaRPr lang="lt-LT"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5" name="Ovalas 14"/>
          <p:cNvSpPr/>
          <p:nvPr/>
        </p:nvSpPr>
        <p:spPr>
          <a:xfrm>
            <a:off x="6084168" y="4005064"/>
            <a:ext cx="869904" cy="8640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lt-LT"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X</a:t>
            </a:r>
            <a:endParaRPr lang="lt-LT"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6" name="Ovalas 15"/>
          <p:cNvSpPr/>
          <p:nvPr/>
        </p:nvSpPr>
        <p:spPr>
          <a:xfrm>
            <a:off x="7848364" y="3940886"/>
            <a:ext cx="936104" cy="9361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lt-LT"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X</a:t>
            </a:r>
            <a:endParaRPr lang="lt-LT"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cxnSp>
        <p:nvCxnSpPr>
          <p:cNvPr id="19" name="Tiesioji rodyklės jungtis 18"/>
          <p:cNvCxnSpPr/>
          <p:nvPr/>
        </p:nvCxnSpPr>
        <p:spPr>
          <a:xfrm flipH="1">
            <a:off x="683568" y="3671664"/>
            <a:ext cx="648072" cy="40540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0" name="Tiesioji rodyklės jungtis 19"/>
          <p:cNvCxnSpPr/>
          <p:nvPr/>
        </p:nvCxnSpPr>
        <p:spPr>
          <a:xfrm>
            <a:off x="1868056" y="3666431"/>
            <a:ext cx="371075" cy="40540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3" name="Tiesioji rodyklės jungtis 22"/>
          <p:cNvCxnSpPr/>
          <p:nvPr/>
        </p:nvCxnSpPr>
        <p:spPr>
          <a:xfrm flipH="1">
            <a:off x="6769724" y="3717032"/>
            <a:ext cx="648072" cy="40540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4" name="Tiesioji rodyklės jungtis 23"/>
          <p:cNvCxnSpPr/>
          <p:nvPr/>
        </p:nvCxnSpPr>
        <p:spPr>
          <a:xfrm>
            <a:off x="7615078" y="3717911"/>
            <a:ext cx="466572" cy="601743"/>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26" name="TextBox 25"/>
          <p:cNvSpPr txBox="1"/>
          <p:nvPr/>
        </p:nvSpPr>
        <p:spPr>
          <a:xfrm>
            <a:off x="2729251" y="4319654"/>
            <a:ext cx="3354917" cy="646331"/>
          </a:xfrm>
          <a:prstGeom prst="rect">
            <a:avLst/>
          </a:prstGeom>
          <a:noFill/>
        </p:spPr>
        <p:txBody>
          <a:bodyPr wrap="square" rtlCol="0">
            <a:spAutoFit/>
          </a:bodyPr>
          <a:lstStyle/>
          <a:p>
            <a:pPr algn="ctr"/>
            <a:r>
              <a:rPr lang="lt-LT" dirty="0" smtClean="0"/>
              <a:t>Lytinių ląstelių perpus mažesnis rinkinys</a:t>
            </a:r>
            <a:endParaRPr lang="lt-LT" dirty="0"/>
          </a:p>
        </p:txBody>
      </p:sp>
      <p:cxnSp>
        <p:nvCxnSpPr>
          <p:cNvPr id="27" name="Tiesioji rodyklės jungtis 26"/>
          <p:cNvCxnSpPr/>
          <p:nvPr/>
        </p:nvCxnSpPr>
        <p:spPr>
          <a:xfrm>
            <a:off x="2287163" y="4781777"/>
            <a:ext cx="504056" cy="76544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9" name="Tiesioji rodyklės jungtis 28"/>
          <p:cNvCxnSpPr/>
          <p:nvPr/>
        </p:nvCxnSpPr>
        <p:spPr>
          <a:xfrm flipH="1">
            <a:off x="3563888" y="4674286"/>
            <a:ext cx="2520280" cy="872939"/>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31" name="Ovalas 30"/>
          <p:cNvSpPr/>
          <p:nvPr/>
        </p:nvSpPr>
        <p:spPr>
          <a:xfrm>
            <a:off x="2483768" y="5445224"/>
            <a:ext cx="1334982"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lt-LT"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XY</a:t>
            </a:r>
            <a:endParaRPr lang="lt-LT"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2" name="Stačiakampis 31"/>
          <p:cNvSpPr/>
          <p:nvPr/>
        </p:nvSpPr>
        <p:spPr>
          <a:xfrm>
            <a:off x="1298024" y="5872626"/>
            <a:ext cx="1241045" cy="369332"/>
          </a:xfrm>
          <a:prstGeom prst="rect">
            <a:avLst/>
          </a:prstGeom>
        </p:spPr>
        <p:txBody>
          <a:bodyPr wrap="none">
            <a:spAutoFit/>
          </a:bodyPr>
          <a:lstStyle/>
          <a:p>
            <a:r>
              <a:rPr lang="lt-LT" b="1" i="1" dirty="0" smtClean="0">
                <a:latin typeface="Comic Sans MS" pitchFamily="66" charset="0"/>
              </a:rPr>
              <a:t>Berniukas</a:t>
            </a:r>
            <a:endParaRPr lang="lt-LT" dirty="0"/>
          </a:p>
        </p:txBody>
      </p:sp>
      <p:cxnSp>
        <p:nvCxnSpPr>
          <p:cNvPr id="33" name="Tiesioji rodyklės jungtis 32"/>
          <p:cNvCxnSpPr/>
          <p:nvPr/>
        </p:nvCxnSpPr>
        <p:spPr>
          <a:xfrm>
            <a:off x="683568" y="4581128"/>
            <a:ext cx="5250776" cy="115212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36" name="Tiesioji rodyklės jungtis 35"/>
          <p:cNvCxnSpPr/>
          <p:nvPr/>
        </p:nvCxnSpPr>
        <p:spPr>
          <a:xfrm flipH="1">
            <a:off x="7417796" y="4642819"/>
            <a:ext cx="1018133" cy="1090437"/>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39" name="Ovalas 38"/>
          <p:cNvSpPr/>
          <p:nvPr/>
        </p:nvSpPr>
        <p:spPr>
          <a:xfrm>
            <a:off x="5920754" y="5399856"/>
            <a:ext cx="1512168" cy="13148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lt-LT" sz="6000" b="1" spc="5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XX</a:t>
            </a:r>
            <a:endParaRPr lang="lt-LT"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1" name="Stačiakampis 40"/>
          <p:cNvSpPr/>
          <p:nvPr/>
        </p:nvSpPr>
        <p:spPr>
          <a:xfrm>
            <a:off x="7602734" y="6048975"/>
            <a:ext cx="1181734" cy="369332"/>
          </a:xfrm>
          <a:prstGeom prst="rect">
            <a:avLst/>
          </a:prstGeom>
        </p:spPr>
        <p:txBody>
          <a:bodyPr wrap="none">
            <a:spAutoFit/>
          </a:bodyPr>
          <a:lstStyle/>
          <a:p>
            <a:r>
              <a:rPr lang="lt-LT" b="1" i="1" dirty="0" smtClean="0">
                <a:latin typeface="Comic Sans MS" pitchFamily="66" charset="0"/>
              </a:rPr>
              <a:t>Mergaitė</a:t>
            </a:r>
            <a:endParaRPr lang="lt-LT" dirty="0"/>
          </a:p>
        </p:txBody>
      </p:sp>
      <p:sp>
        <p:nvSpPr>
          <p:cNvPr id="8" name="Datos vietos rezervavimo ženklas 7"/>
          <p:cNvSpPr>
            <a:spLocks noGrp="1"/>
          </p:cNvSpPr>
          <p:nvPr>
            <p:ph type="dt" sz="half" idx="10"/>
          </p:nvPr>
        </p:nvSpPr>
        <p:spPr/>
        <p:txBody>
          <a:bodyPr/>
          <a:lstStyle/>
          <a:p>
            <a:r>
              <a:rPr lang="lt-LT" smtClean="0"/>
              <a:t>2012.01.15</a:t>
            </a:r>
            <a:endParaRPr lang="lt-LT"/>
          </a:p>
        </p:txBody>
      </p:sp>
      <p:sp>
        <p:nvSpPr>
          <p:cNvPr id="9" name="Poraštės vietos rezervavimo ženklas 8"/>
          <p:cNvSpPr>
            <a:spLocks noGrp="1"/>
          </p:cNvSpPr>
          <p:nvPr>
            <p:ph type="ftr" sz="quarter" idx="11"/>
          </p:nvPr>
        </p:nvSpPr>
        <p:spPr/>
        <p:txBody>
          <a:bodyPr/>
          <a:lstStyle/>
          <a:p>
            <a:r>
              <a:rPr lang="lt-LT" smtClean="0"/>
              <a:t>Griškabūdžio gimnazija</a:t>
            </a:r>
            <a:endParaRPr lang="lt-LT"/>
          </a:p>
        </p:txBody>
      </p:sp>
    </p:spTree>
    <p:extLst>
      <p:ext uri="{BB962C8B-B14F-4D97-AF65-F5344CB8AC3E}">
        <p14:creationId xmlns:p14="http://schemas.microsoft.com/office/powerpoint/2010/main" val="4210165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1000"/>
                                        <p:tgtEl>
                                          <p:spTgt spid="7"/>
                                        </p:tgtEl>
                                      </p:cBhvr>
                                    </p:animEffect>
                                    <p:anim calcmode="lin" valueType="num">
                                      <p:cBhvr>
                                        <p:cTn id="34" dur="1000" fill="hold"/>
                                        <p:tgtEl>
                                          <p:spTgt spid="7"/>
                                        </p:tgtEl>
                                        <p:attrNameLst>
                                          <p:attrName>ppt_x</p:attrName>
                                        </p:attrNameLst>
                                      </p:cBhvr>
                                      <p:tavLst>
                                        <p:tav tm="0">
                                          <p:val>
                                            <p:strVal val="#ppt_x"/>
                                          </p:val>
                                        </p:tav>
                                        <p:tav tm="100000">
                                          <p:val>
                                            <p:strVal val="#ppt_x"/>
                                          </p:val>
                                        </p:tav>
                                      </p:tavLst>
                                    </p:anim>
                                    <p:anim calcmode="lin" valueType="num">
                                      <p:cBhvr>
                                        <p:cTn id="3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fade">
                                      <p:cBhvr>
                                        <p:cTn id="52" dur="1000"/>
                                        <p:tgtEl>
                                          <p:spTgt spid="19"/>
                                        </p:tgtEl>
                                      </p:cBhvr>
                                    </p:animEffect>
                                    <p:anim calcmode="lin" valueType="num">
                                      <p:cBhvr>
                                        <p:cTn id="53" dur="1000" fill="hold"/>
                                        <p:tgtEl>
                                          <p:spTgt spid="19"/>
                                        </p:tgtEl>
                                        <p:attrNameLst>
                                          <p:attrName>ppt_x</p:attrName>
                                        </p:attrNameLst>
                                      </p:cBhvr>
                                      <p:tavLst>
                                        <p:tav tm="0">
                                          <p:val>
                                            <p:strVal val="#ppt_x"/>
                                          </p:val>
                                        </p:tav>
                                        <p:tav tm="100000">
                                          <p:val>
                                            <p:strVal val="#ppt_x"/>
                                          </p:val>
                                        </p:tav>
                                      </p:tavLst>
                                    </p:anim>
                                    <p:anim calcmode="lin" valueType="num">
                                      <p:cBhvr>
                                        <p:cTn id="54" dur="1000" fill="hold"/>
                                        <p:tgtEl>
                                          <p:spTgt spid="19"/>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1000"/>
                                        <p:tgtEl>
                                          <p:spTgt spid="20"/>
                                        </p:tgtEl>
                                      </p:cBhvr>
                                    </p:animEffect>
                                    <p:anim calcmode="lin" valueType="num">
                                      <p:cBhvr>
                                        <p:cTn id="58" dur="1000" fill="hold"/>
                                        <p:tgtEl>
                                          <p:spTgt spid="20"/>
                                        </p:tgtEl>
                                        <p:attrNameLst>
                                          <p:attrName>ppt_x</p:attrName>
                                        </p:attrNameLst>
                                      </p:cBhvr>
                                      <p:tavLst>
                                        <p:tav tm="0">
                                          <p:val>
                                            <p:strVal val="#ppt_x"/>
                                          </p:val>
                                        </p:tav>
                                        <p:tav tm="100000">
                                          <p:val>
                                            <p:strVal val="#ppt_x"/>
                                          </p:val>
                                        </p:tav>
                                      </p:tavLst>
                                    </p:anim>
                                    <p:anim calcmode="lin" valueType="num">
                                      <p:cBhvr>
                                        <p:cTn id="59" dur="1000" fill="hold"/>
                                        <p:tgtEl>
                                          <p:spTgt spid="20"/>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fade">
                                      <p:cBhvr>
                                        <p:cTn id="62" dur="1000"/>
                                        <p:tgtEl>
                                          <p:spTgt spid="23"/>
                                        </p:tgtEl>
                                      </p:cBhvr>
                                    </p:animEffect>
                                    <p:anim calcmode="lin" valueType="num">
                                      <p:cBhvr>
                                        <p:cTn id="63" dur="1000" fill="hold"/>
                                        <p:tgtEl>
                                          <p:spTgt spid="23"/>
                                        </p:tgtEl>
                                        <p:attrNameLst>
                                          <p:attrName>ppt_x</p:attrName>
                                        </p:attrNameLst>
                                      </p:cBhvr>
                                      <p:tavLst>
                                        <p:tav tm="0">
                                          <p:val>
                                            <p:strVal val="#ppt_x"/>
                                          </p:val>
                                        </p:tav>
                                        <p:tav tm="100000">
                                          <p:val>
                                            <p:strVal val="#ppt_x"/>
                                          </p:val>
                                        </p:tav>
                                      </p:tavLst>
                                    </p:anim>
                                    <p:anim calcmode="lin" valueType="num">
                                      <p:cBhvr>
                                        <p:cTn id="64" dur="1000" fill="hold"/>
                                        <p:tgtEl>
                                          <p:spTgt spid="23"/>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fade">
                                      <p:cBhvr>
                                        <p:cTn id="67" dur="1000"/>
                                        <p:tgtEl>
                                          <p:spTgt spid="24"/>
                                        </p:tgtEl>
                                      </p:cBhvr>
                                    </p:animEffect>
                                    <p:anim calcmode="lin" valueType="num">
                                      <p:cBhvr>
                                        <p:cTn id="68" dur="1000" fill="hold"/>
                                        <p:tgtEl>
                                          <p:spTgt spid="24"/>
                                        </p:tgtEl>
                                        <p:attrNameLst>
                                          <p:attrName>ppt_x</p:attrName>
                                        </p:attrNameLst>
                                      </p:cBhvr>
                                      <p:tavLst>
                                        <p:tav tm="0">
                                          <p:val>
                                            <p:strVal val="#ppt_x"/>
                                          </p:val>
                                        </p:tav>
                                        <p:tav tm="100000">
                                          <p:val>
                                            <p:strVal val="#ppt_x"/>
                                          </p:val>
                                        </p:tav>
                                      </p:tavLst>
                                    </p:anim>
                                    <p:anim calcmode="lin" valueType="num">
                                      <p:cBhvr>
                                        <p:cTn id="69" dur="1000" fill="hold"/>
                                        <p:tgtEl>
                                          <p:spTgt spid="24"/>
                                        </p:tgtEl>
                                        <p:attrNameLst>
                                          <p:attrName>ppt_y</p:attrName>
                                        </p:attrNameLst>
                                      </p:cBhvr>
                                      <p:tavLst>
                                        <p:tav tm="0">
                                          <p:val>
                                            <p:strVal val="#ppt_y+.1"/>
                                          </p:val>
                                        </p:tav>
                                        <p:tav tm="100000">
                                          <p:val>
                                            <p:strVal val="#ppt_y"/>
                                          </p:val>
                                        </p:tav>
                                      </p:tavLst>
                                    </p:anim>
                                  </p:childTnLst>
                                </p:cTn>
                              </p:par>
                            </p:childTnLst>
                          </p:cTn>
                        </p:par>
                        <p:par>
                          <p:cTn id="70" fill="hold">
                            <p:stCondLst>
                              <p:cond delay="1000"/>
                            </p:stCondLst>
                            <p:childTnLst>
                              <p:par>
                                <p:cTn id="71" presetID="42" presetClass="entr" presetSubtype="0"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Effect transition="in" filter="fade">
                                      <p:cBhvr>
                                        <p:cTn id="73" dur="1000"/>
                                        <p:tgtEl>
                                          <p:spTgt spid="13"/>
                                        </p:tgtEl>
                                      </p:cBhvr>
                                    </p:animEffect>
                                    <p:anim calcmode="lin" valueType="num">
                                      <p:cBhvr>
                                        <p:cTn id="74" dur="1000" fill="hold"/>
                                        <p:tgtEl>
                                          <p:spTgt spid="13"/>
                                        </p:tgtEl>
                                        <p:attrNameLst>
                                          <p:attrName>ppt_x</p:attrName>
                                        </p:attrNameLst>
                                      </p:cBhvr>
                                      <p:tavLst>
                                        <p:tav tm="0">
                                          <p:val>
                                            <p:strVal val="#ppt_x"/>
                                          </p:val>
                                        </p:tav>
                                        <p:tav tm="100000">
                                          <p:val>
                                            <p:strVal val="#ppt_x"/>
                                          </p:val>
                                        </p:tav>
                                      </p:tavLst>
                                    </p:anim>
                                    <p:anim calcmode="lin" valueType="num">
                                      <p:cBhvr>
                                        <p:cTn id="75" dur="1000" fill="hold"/>
                                        <p:tgtEl>
                                          <p:spTgt spid="13"/>
                                        </p:tgtEl>
                                        <p:attrNameLst>
                                          <p:attrName>ppt_y</p:attrName>
                                        </p:attrNameLst>
                                      </p:cBhvr>
                                      <p:tavLst>
                                        <p:tav tm="0">
                                          <p:val>
                                            <p:strVal val="#ppt_y+.1"/>
                                          </p:val>
                                        </p:tav>
                                        <p:tav tm="100000">
                                          <p:val>
                                            <p:strVal val="#ppt_y"/>
                                          </p:val>
                                        </p:tav>
                                      </p:tavLst>
                                    </p:anim>
                                  </p:childTnLst>
                                </p:cTn>
                              </p:par>
                            </p:childTnLst>
                          </p:cTn>
                        </p:par>
                        <p:par>
                          <p:cTn id="76" fill="hold">
                            <p:stCondLst>
                              <p:cond delay="2000"/>
                            </p:stCondLst>
                            <p:childTnLst>
                              <p:par>
                                <p:cTn id="77" presetID="42" presetClass="entr" presetSubtype="0" fill="hold" grpId="0" nodeType="afterEffect">
                                  <p:stCondLst>
                                    <p:cond delay="0"/>
                                  </p:stCondLst>
                                  <p:childTnLst>
                                    <p:set>
                                      <p:cBhvr>
                                        <p:cTn id="78" dur="1" fill="hold">
                                          <p:stCondLst>
                                            <p:cond delay="0"/>
                                          </p:stCondLst>
                                        </p:cTn>
                                        <p:tgtEl>
                                          <p:spTgt spid="14"/>
                                        </p:tgtEl>
                                        <p:attrNameLst>
                                          <p:attrName>style.visibility</p:attrName>
                                        </p:attrNameLst>
                                      </p:cBhvr>
                                      <p:to>
                                        <p:strVal val="visible"/>
                                      </p:to>
                                    </p:set>
                                    <p:animEffect transition="in" filter="fade">
                                      <p:cBhvr>
                                        <p:cTn id="79" dur="1000"/>
                                        <p:tgtEl>
                                          <p:spTgt spid="14"/>
                                        </p:tgtEl>
                                      </p:cBhvr>
                                    </p:animEffect>
                                    <p:anim calcmode="lin" valueType="num">
                                      <p:cBhvr>
                                        <p:cTn id="80" dur="1000" fill="hold"/>
                                        <p:tgtEl>
                                          <p:spTgt spid="14"/>
                                        </p:tgtEl>
                                        <p:attrNameLst>
                                          <p:attrName>ppt_x</p:attrName>
                                        </p:attrNameLst>
                                      </p:cBhvr>
                                      <p:tavLst>
                                        <p:tav tm="0">
                                          <p:val>
                                            <p:strVal val="#ppt_x"/>
                                          </p:val>
                                        </p:tav>
                                        <p:tav tm="100000">
                                          <p:val>
                                            <p:strVal val="#ppt_x"/>
                                          </p:val>
                                        </p:tav>
                                      </p:tavLst>
                                    </p:anim>
                                    <p:anim calcmode="lin" valueType="num">
                                      <p:cBhvr>
                                        <p:cTn id="81" dur="1000" fill="hold"/>
                                        <p:tgtEl>
                                          <p:spTgt spid="14"/>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15"/>
                                        </p:tgtEl>
                                        <p:attrNameLst>
                                          <p:attrName>style.visibility</p:attrName>
                                        </p:attrNameLst>
                                      </p:cBhvr>
                                      <p:to>
                                        <p:strVal val="visible"/>
                                      </p:to>
                                    </p:set>
                                    <p:animEffect transition="in" filter="fade">
                                      <p:cBhvr>
                                        <p:cTn id="84" dur="1000"/>
                                        <p:tgtEl>
                                          <p:spTgt spid="15"/>
                                        </p:tgtEl>
                                      </p:cBhvr>
                                    </p:animEffect>
                                    <p:anim calcmode="lin" valueType="num">
                                      <p:cBhvr>
                                        <p:cTn id="85" dur="1000" fill="hold"/>
                                        <p:tgtEl>
                                          <p:spTgt spid="15"/>
                                        </p:tgtEl>
                                        <p:attrNameLst>
                                          <p:attrName>ppt_x</p:attrName>
                                        </p:attrNameLst>
                                      </p:cBhvr>
                                      <p:tavLst>
                                        <p:tav tm="0">
                                          <p:val>
                                            <p:strVal val="#ppt_x"/>
                                          </p:val>
                                        </p:tav>
                                        <p:tav tm="100000">
                                          <p:val>
                                            <p:strVal val="#ppt_x"/>
                                          </p:val>
                                        </p:tav>
                                      </p:tavLst>
                                    </p:anim>
                                    <p:anim calcmode="lin" valueType="num">
                                      <p:cBhvr>
                                        <p:cTn id="86" dur="1000" fill="hold"/>
                                        <p:tgtEl>
                                          <p:spTgt spid="15"/>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16"/>
                                        </p:tgtEl>
                                        <p:attrNameLst>
                                          <p:attrName>style.visibility</p:attrName>
                                        </p:attrNameLst>
                                      </p:cBhvr>
                                      <p:to>
                                        <p:strVal val="visible"/>
                                      </p:to>
                                    </p:set>
                                    <p:animEffect transition="in" filter="fade">
                                      <p:cBhvr>
                                        <p:cTn id="89" dur="1000"/>
                                        <p:tgtEl>
                                          <p:spTgt spid="16"/>
                                        </p:tgtEl>
                                      </p:cBhvr>
                                    </p:animEffect>
                                    <p:anim calcmode="lin" valueType="num">
                                      <p:cBhvr>
                                        <p:cTn id="90" dur="1000" fill="hold"/>
                                        <p:tgtEl>
                                          <p:spTgt spid="16"/>
                                        </p:tgtEl>
                                        <p:attrNameLst>
                                          <p:attrName>ppt_x</p:attrName>
                                        </p:attrNameLst>
                                      </p:cBhvr>
                                      <p:tavLst>
                                        <p:tav tm="0">
                                          <p:val>
                                            <p:strVal val="#ppt_x"/>
                                          </p:val>
                                        </p:tav>
                                        <p:tav tm="100000">
                                          <p:val>
                                            <p:strVal val="#ppt_x"/>
                                          </p:val>
                                        </p:tav>
                                      </p:tavLst>
                                    </p:anim>
                                    <p:anim calcmode="lin" valueType="num">
                                      <p:cBhvr>
                                        <p:cTn id="9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42" presetClass="entr" presetSubtype="0" fill="hold" grpId="0" nodeType="clickEffect">
                                  <p:stCondLst>
                                    <p:cond delay="0"/>
                                  </p:stCondLst>
                                  <p:childTnLst>
                                    <p:set>
                                      <p:cBhvr>
                                        <p:cTn id="95" dur="1" fill="hold">
                                          <p:stCondLst>
                                            <p:cond delay="0"/>
                                          </p:stCondLst>
                                        </p:cTn>
                                        <p:tgtEl>
                                          <p:spTgt spid="26"/>
                                        </p:tgtEl>
                                        <p:attrNameLst>
                                          <p:attrName>style.visibility</p:attrName>
                                        </p:attrNameLst>
                                      </p:cBhvr>
                                      <p:to>
                                        <p:strVal val="visible"/>
                                      </p:to>
                                    </p:set>
                                    <p:animEffect transition="in" filter="fade">
                                      <p:cBhvr>
                                        <p:cTn id="96" dur="1000"/>
                                        <p:tgtEl>
                                          <p:spTgt spid="26"/>
                                        </p:tgtEl>
                                      </p:cBhvr>
                                    </p:animEffect>
                                    <p:anim calcmode="lin" valueType="num">
                                      <p:cBhvr>
                                        <p:cTn id="97" dur="1000" fill="hold"/>
                                        <p:tgtEl>
                                          <p:spTgt spid="26"/>
                                        </p:tgtEl>
                                        <p:attrNameLst>
                                          <p:attrName>ppt_x</p:attrName>
                                        </p:attrNameLst>
                                      </p:cBhvr>
                                      <p:tavLst>
                                        <p:tav tm="0">
                                          <p:val>
                                            <p:strVal val="#ppt_x"/>
                                          </p:val>
                                        </p:tav>
                                        <p:tav tm="100000">
                                          <p:val>
                                            <p:strVal val="#ppt_x"/>
                                          </p:val>
                                        </p:tav>
                                      </p:tavLst>
                                    </p:anim>
                                    <p:anim calcmode="lin" valueType="num">
                                      <p:cBhvr>
                                        <p:cTn id="9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42" presetClass="entr" presetSubtype="0" fill="hold" nodeType="clickEffect">
                                  <p:stCondLst>
                                    <p:cond delay="0"/>
                                  </p:stCondLst>
                                  <p:childTnLst>
                                    <p:set>
                                      <p:cBhvr>
                                        <p:cTn id="102" dur="1" fill="hold">
                                          <p:stCondLst>
                                            <p:cond delay="0"/>
                                          </p:stCondLst>
                                        </p:cTn>
                                        <p:tgtEl>
                                          <p:spTgt spid="27"/>
                                        </p:tgtEl>
                                        <p:attrNameLst>
                                          <p:attrName>style.visibility</p:attrName>
                                        </p:attrNameLst>
                                      </p:cBhvr>
                                      <p:to>
                                        <p:strVal val="visible"/>
                                      </p:to>
                                    </p:set>
                                    <p:animEffect transition="in" filter="fade">
                                      <p:cBhvr>
                                        <p:cTn id="103" dur="1000"/>
                                        <p:tgtEl>
                                          <p:spTgt spid="27"/>
                                        </p:tgtEl>
                                      </p:cBhvr>
                                    </p:animEffect>
                                    <p:anim calcmode="lin" valueType="num">
                                      <p:cBhvr>
                                        <p:cTn id="104" dur="1000" fill="hold"/>
                                        <p:tgtEl>
                                          <p:spTgt spid="27"/>
                                        </p:tgtEl>
                                        <p:attrNameLst>
                                          <p:attrName>ppt_x</p:attrName>
                                        </p:attrNameLst>
                                      </p:cBhvr>
                                      <p:tavLst>
                                        <p:tav tm="0">
                                          <p:val>
                                            <p:strVal val="#ppt_x"/>
                                          </p:val>
                                        </p:tav>
                                        <p:tav tm="100000">
                                          <p:val>
                                            <p:strVal val="#ppt_x"/>
                                          </p:val>
                                        </p:tav>
                                      </p:tavLst>
                                    </p:anim>
                                    <p:anim calcmode="lin" valueType="num">
                                      <p:cBhvr>
                                        <p:cTn id="105"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6" fill="hold">
                      <p:stCondLst>
                        <p:cond delay="indefinite"/>
                      </p:stCondLst>
                      <p:childTnLst>
                        <p:par>
                          <p:cTn id="107" fill="hold">
                            <p:stCondLst>
                              <p:cond delay="0"/>
                            </p:stCondLst>
                            <p:childTnLst>
                              <p:par>
                                <p:cTn id="108" presetID="42" presetClass="entr" presetSubtype="0" fill="hold" nodeType="clickEffect">
                                  <p:stCondLst>
                                    <p:cond delay="0"/>
                                  </p:stCondLst>
                                  <p:childTnLst>
                                    <p:set>
                                      <p:cBhvr>
                                        <p:cTn id="109" dur="1" fill="hold">
                                          <p:stCondLst>
                                            <p:cond delay="0"/>
                                          </p:stCondLst>
                                        </p:cTn>
                                        <p:tgtEl>
                                          <p:spTgt spid="29"/>
                                        </p:tgtEl>
                                        <p:attrNameLst>
                                          <p:attrName>style.visibility</p:attrName>
                                        </p:attrNameLst>
                                      </p:cBhvr>
                                      <p:to>
                                        <p:strVal val="visible"/>
                                      </p:to>
                                    </p:set>
                                    <p:animEffect transition="in" filter="fade">
                                      <p:cBhvr>
                                        <p:cTn id="110" dur="1000"/>
                                        <p:tgtEl>
                                          <p:spTgt spid="29"/>
                                        </p:tgtEl>
                                      </p:cBhvr>
                                    </p:animEffect>
                                    <p:anim calcmode="lin" valueType="num">
                                      <p:cBhvr>
                                        <p:cTn id="111" dur="1000" fill="hold"/>
                                        <p:tgtEl>
                                          <p:spTgt spid="29"/>
                                        </p:tgtEl>
                                        <p:attrNameLst>
                                          <p:attrName>ppt_x</p:attrName>
                                        </p:attrNameLst>
                                      </p:cBhvr>
                                      <p:tavLst>
                                        <p:tav tm="0">
                                          <p:val>
                                            <p:strVal val="#ppt_x"/>
                                          </p:val>
                                        </p:tav>
                                        <p:tav tm="100000">
                                          <p:val>
                                            <p:strVal val="#ppt_x"/>
                                          </p:val>
                                        </p:tav>
                                      </p:tavLst>
                                    </p:anim>
                                    <p:anim calcmode="lin" valueType="num">
                                      <p:cBhvr>
                                        <p:cTn id="112"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42" presetClass="entr" presetSubtype="0" fill="hold" grpId="0" nodeType="clickEffect">
                                  <p:stCondLst>
                                    <p:cond delay="0"/>
                                  </p:stCondLst>
                                  <p:childTnLst>
                                    <p:set>
                                      <p:cBhvr>
                                        <p:cTn id="116" dur="1" fill="hold">
                                          <p:stCondLst>
                                            <p:cond delay="0"/>
                                          </p:stCondLst>
                                        </p:cTn>
                                        <p:tgtEl>
                                          <p:spTgt spid="31"/>
                                        </p:tgtEl>
                                        <p:attrNameLst>
                                          <p:attrName>style.visibility</p:attrName>
                                        </p:attrNameLst>
                                      </p:cBhvr>
                                      <p:to>
                                        <p:strVal val="visible"/>
                                      </p:to>
                                    </p:set>
                                    <p:animEffect transition="in" filter="fade">
                                      <p:cBhvr>
                                        <p:cTn id="117" dur="1000"/>
                                        <p:tgtEl>
                                          <p:spTgt spid="31"/>
                                        </p:tgtEl>
                                      </p:cBhvr>
                                    </p:animEffect>
                                    <p:anim calcmode="lin" valueType="num">
                                      <p:cBhvr>
                                        <p:cTn id="118" dur="1000" fill="hold"/>
                                        <p:tgtEl>
                                          <p:spTgt spid="31"/>
                                        </p:tgtEl>
                                        <p:attrNameLst>
                                          <p:attrName>ppt_x</p:attrName>
                                        </p:attrNameLst>
                                      </p:cBhvr>
                                      <p:tavLst>
                                        <p:tav tm="0">
                                          <p:val>
                                            <p:strVal val="#ppt_x"/>
                                          </p:val>
                                        </p:tav>
                                        <p:tav tm="100000">
                                          <p:val>
                                            <p:strVal val="#ppt_x"/>
                                          </p:val>
                                        </p:tav>
                                      </p:tavLst>
                                    </p:anim>
                                    <p:anim calcmode="lin" valueType="num">
                                      <p:cBhvr>
                                        <p:cTn id="11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120" fill="hold">
                      <p:stCondLst>
                        <p:cond delay="indefinite"/>
                      </p:stCondLst>
                      <p:childTnLst>
                        <p:par>
                          <p:cTn id="121" fill="hold">
                            <p:stCondLst>
                              <p:cond delay="0"/>
                            </p:stCondLst>
                            <p:childTnLst>
                              <p:par>
                                <p:cTn id="122" presetID="42" presetClass="entr" presetSubtype="0" fill="hold" grpId="0" nodeType="clickEffect">
                                  <p:stCondLst>
                                    <p:cond delay="0"/>
                                  </p:stCondLst>
                                  <p:childTnLst>
                                    <p:set>
                                      <p:cBhvr>
                                        <p:cTn id="123" dur="1" fill="hold">
                                          <p:stCondLst>
                                            <p:cond delay="0"/>
                                          </p:stCondLst>
                                        </p:cTn>
                                        <p:tgtEl>
                                          <p:spTgt spid="32"/>
                                        </p:tgtEl>
                                        <p:attrNameLst>
                                          <p:attrName>style.visibility</p:attrName>
                                        </p:attrNameLst>
                                      </p:cBhvr>
                                      <p:to>
                                        <p:strVal val="visible"/>
                                      </p:to>
                                    </p:set>
                                    <p:animEffect transition="in" filter="fade">
                                      <p:cBhvr>
                                        <p:cTn id="124" dur="1000"/>
                                        <p:tgtEl>
                                          <p:spTgt spid="32"/>
                                        </p:tgtEl>
                                      </p:cBhvr>
                                    </p:animEffect>
                                    <p:anim calcmode="lin" valueType="num">
                                      <p:cBhvr>
                                        <p:cTn id="125" dur="1000" fill="hold"/>
                                        <p:tgtEl>
                                          <p:spTgt spid="32"/>
                                        </p:tgtEl>
                                        <p:attrNameLst>
                                          <p:attrName>ppt_x</p:attrName>
                                        </p:attrNameLst>
                                      </p:cBhvr>
                                      <p:tavLst>
                                        <p:tav tm="0">
                                          <p:val>
                                            <p:strVal val="#ppt_x"/>
                                          </p:val>
                                        </p:tav>
                                        <p:tav tm="100000">
                                          <p:val>
                                            <p:strVal val="#ppt_x"/>
                                          </p:val>
                                        </p:tav>
                                      </p:tavLst>
                                    </p:anim>
                                    <p:anim calcmode="lin" valueType="num">
                                      <p:cBhvr>
                                        <p:cTn id="126"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127" fill="hold">
                      <p:stCondLst>
                        <p:cond delay="indefinite"/>
                      </p:stCondLst>
                      <p:childTnLst>
                        <p:par>
                          <p:cTn id="128" fill="hold">
                            <p:stCondLst>
                              <p:cond delay="0"/>
                            </p:stCondLst>
                            <p:childTnLst>
                              <p:par>
                                <p:cTn id="129" presetID="42" presetClass="entr" presetSubtype="0" fill="hold" nodeType="click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134" fill="hold">
                      <p:stCondLst>
                        <p:cond delay="indefinite"/>
                      </p:stCondLst>
                      <p:childTnLst>
                        <p:par>
                          <p:cTn id="135" fill="hold">
                            <p:stCondLst>
                              <p:cond delay="0"/>
                            </p:stCondLst>
                            <p:childTnLst>
                              <p:par>
                                <p:cTn id="136" presetID="42" presetClass="entr" presetSubtype="0" fill="hold" nodeType="click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par>
                                <p:cTn id="141" presetID="42" presetClass="entr" presetSubtype="0" fill="hold" grpId="0" nodeType="withEffect">
                                  <p:stCondLst>
                                    <p:cond delay="0"/>
                                  </p:stCondLst>
                                  <p:childTnLst>
                                    <p:set>
                                      <p:cBhvr>
                                        <p:cTn id="142" dur="1" fill="hold">
                                          <p:stCondLst>
                                            <p:cond delay="0"/>
                                          </p:stCondLst>
                                        </p:cTn>
                                        <p:tgtEl>
                                          <p:spTgt spid="39"/>
                                        </p:tgtEl>
                                        <p:attrNameLst>
                                          <p:attrName>style.visibility</p:attrName>
                                        </p:attrNameLst>
                                      </p:cBhvr>
                                      <p:to>
                                        <p:strVal val="visible"/>
                                      </p:to>
                                    </p:set>
                                    <p:animEffect transition="in" filter="fade">
                                      <p:cBhvr>
                                        <p:cTn id="143" dur="1000"/>
                                        <p:tgtEl>
                                          <p:spTgt spid="39"/>
                                        </p:tgtEl>
                                      </p:cBhvr>
                                    </p:animEffect>
                                    <p:anim calcmode="lin" valueType="num">
                                      <p:cBhvr>
                                        <p:cTn id="144" dur="1000" fill="hold"/>
                                        <p:tgtEl>
                                          <p:spTgt spid="39"/>
                                        </p:tgtEl>
                                        <p:attrNameLst>
                                          <p:attrName>ppt_x</p:attrName>
                                        </p:attrNameLst>
                                      </p:cBhvr>
                                      <p:tavLst>
                                        <p:tav tm="0">
                                          <p:val>
                                            <p:strVal val="#ppt_x"/>
                                          </p:val>
                                        </p:tav>
                                        <p:tav tm="100000">
                                          <p:val>
                                            <p:strVal val="#ppt_x"/>
                                          </p:val>
                                        </p:tav>
                                      </p:tavLst>
                                    </p:anim>
                                    <p:anim calcmode="lin" valueType="num">
                                      <p:cBhvr>
                                        <p:cTn id="145"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146" fill="hold">
                      <p:stCondLst>
                        <p:cond delay="indefinite"/>
                      </p:stCondLst>
                      <p:childTnLst>
                        <p:par>
                          <p:cTn id="147" fill="hold">
                            <p:stCondLst>
                              <p:cond delay="0"/>
                            </p:stCondLst>
                            <p:childTnLst>
                              <p:par>
                                <p:cTn id="148" presetID="42" presetClass="entr" presetSubtype="0" fill="hold" grpId="0" nodeType="clickEffect">
                                  <p:stCondLst>
                                    <p:cond delay="0"/>
                                  </p:stCondLst>
                                  <p:childTnLst>
                                    <p:set>
                                      <p:cBhvr>
                                        <p:cTn id="149" dur="1" fill="hold">
                                          <p:stCondLst>
                                            <p:cond delay="0"/>
                                          </p:stCondLst>
                                        </p:cTn>
                                        <p:tgtEl>
                                          <p:spTgt spid="41"/>
                                        </p:tgtEl>
                                        <p:attrNameLst>
                                          <p:attrName>style.visibility</p:attrName>
                                        </p:attrNameLst>
                                      </p:cBhvr>
                                      <p:to>
                                        <p:strVal val="visible"/>
                                      </p:to>
                                    </p:set>
                                    <p:animEffect transition="in" filter="fade">
                                      <p:cBhvr>
                                        <p:cTn id="150" dur="1000"/>
                                        <p:tgtEl>
                                          <p:spTgt spid="41"/>
                                        </p:tgtEl>
                                      </p:cBhvr>
                                    </p:animEffect>
                                    <p:anim calcmode="lin" valueType="num">
                                      <p:cBhvr>
                                        <p:cTn id="151" dur="1000" fill="hold"/>
                                        <p:tgtEl>
                                          <p:spTgt spid="41"/>
                                        </p:tgtEl>
                                        <p:attrNameLst>
                                          <p:attrName>ppt_x</p:attrName>
                                        </p:attrNameLst>
                                      </p:cBhvr>
                                      <p:tavLst>
                                        <p:tav tm="0">
                                          <p:val>
                                            <p:strVal val="#ppt_x"/>
                                          </p:val>
                                        </p:tav>
                                        <p:tav tm="100000">
                                          <p:val>
                                            <p:strVal val="#ppt_x"/>
                                          </p:val>
                                        </p:tav>
                                      </p:tavLst>
                                    </p:anim>
                                    <p:anim calcmode="lin" valueType="num">
                                      <p:cBhvr>
                                        <p:cTn id="152"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animBg="1"/>
      <p:bldP spid="7" grpId="0" animBg="1"/>
      <p:bldP spid="11" grpId="0"/>
      <p:bldP spid="12" grpId="0"/>
      <p:bldP spid="13" grpId="0" animBg="1"/>
      <p:bldP spid="14" grpId="0" animBg="1"/>
      <p:bldP spid="15" grpId="0" animBg="1"/>
      <p:bldP spid="16" grpId="0" animBg="1"/>
      <p:bldP spid="26" grpId="0"/>
      <p:bldP spid="31" grpId="0" animBg="1"/>
      <p:bldP spid="32" grpId="0"/>
      <p:bldP spid="39" grpId="0" animBg="1"/>
      <p:bldP spid="4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8964488" cy="688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os vietos rezervavimo ženklas 1"/>
          <p:cNvSpPr>
            <a:spLocks noGrp="1"/>
          </p:cNvSpPr>
          <p:nvPr>
            <p:ph type="dt" sz="half" idx="10"/>
          </p:nvPr>
        </p:nvSpPr>
        <p:spPr/>
        <p:txBody>
          <a:bodyPr/>
          <a:lstStyle/>
          <a:p>
            <a:r>
              <a:rPr lang="lt-LT" smtClean="0"/>
              <a:t>2012.01.15</a:t>
            </a:r>
            <a:endParaRPr lang="lt-LT"/>
          </a:p>
        </p:txBody>
      </p:sp>
      <p:sp>
        <p:nvSpPr>
          <p:cNvPr id="3" name="Poraštės vietos rezervavimo ženklas 2"/>
          <p:cNvSpPr>
            <a:spLocks noGrp="1"/>
          </p:cNvSpPr>
          <p:nvPr>
            <p:ph type="ftr" sz="quarter" idx="11"/>
          </p:nvPr>
        </p:nvSpPr>
        <p:spPr/>
        <p:txBody>
          <a:bodyPr/>
          <a:lstStyle/>
          <a:p>
            <a:r>
              <a:rPr lang="lt-LT" smtClean="0"/>
              <a:t>Griškabūdžio gimnazija</a:t>
            </a:r>
            <a:endParaRPr lang="lt-LT"/>
          </a:p>
        </p:txBody>
      </p:sp>
    </p:spTree>
    <p:extLst>
      <p:ext uri="{BB962C8B-B14F-4D97-AF65-F5344CB8AC3E}">
        <p14:creationId xmlns:p14="http://schemas.microsoft.com/office/powerpoint/2010/main" val="18390515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veikslėlis 1"/>
          <p:cNvPicPr>
            <a:picLocks noChangeAspect="1"/>
          </p:cNvPicPr>
          <p:nvPr/>
        </p:nvPicPr>
        <p:blipFill rotWithShape="1">
          <a:blip r:embed="rId2">
            <a:clrChange>
              <a:clrFrom>
                <a:srgbClr val="CCCCFE"/>
              </a:clrFrom>
              <a:clrTo>
                <a:srgbClr val="CCCCFE">
                  <a:alpha val="0"/>
                </a:srgbClr>
              </a:clrTo>
            </a:clrChange>
            <a:extLst>
              <a:ext uri="{28A0092B-C50C-407E-A947-70E740481C1C}">
                <a14:useLocalDpi xmlns:a14="http://schemas.microsoft.com/office/drawing/2010/main" val="0"/>
              </a:ext>
            </a:extLst>
          </a:blip>
          <a:srcRect t="16140" b="17219"/>
          <a:stretch/>
        </p:blipFill>
        <p:spPr>
          <a:xfrm>
            <a:off x="395536" y="2586446"/>
            <a:ext cx="8424936" cy="3938898"/>
          </a:xfrm>
          <a:prstGeom prst="rect">
            <a:avLst/>
          </a:prstGeom>
        </p:spPr>
      </p:pic>
      <p:sp>
        <p:nvSpPr>
          <p:cNvPr id="3" name="Stačiakampis 2"/>
          <p:cNvSpPr/>
          <p:nvPr/>
        </p:nvSpPr>
        <p:spPr>
          <a:xfrm>
            <a:off x="451738" y="620688"/>
            <a:ext cx="8312532" cy="175432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lt-LT"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Papasakok, kas pavaizduota</a:t>
            </a:r>
          </a:p>
          <a:p>
            <a:pPr algn="ctr"/>
            <a:r>
              <a:rPr lang="lt-LT"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schemoje</a:t>
            </a:r>
            <a:endParaRPr lang="lt-LT"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 name="Datos vietos rezervavimo ženklas 3"/>
          <p:cNvSpPr>
            <a:spLocks noGrp="1"/>
          </p:cNvSpPr>
          <p:nvPr>
            <p:ph type="dt" sz="half" idx="10"/>
          </p:nvPr>
        </p:nvSpPr>
        <p:spPr/>
        <p:txBody>
          <a:bodyPr/>
          <a:lstStyle/>
          <a:p>
            <a:r>
              <a:rPr lang="lt-LT" smtClean="0"/>
              <a:t>2012.01.15</a:t>
            </a:r>
            <a:endParaRPr lang="lt-LT"/>
          </a:p>
        </p:txBody>
      </p:sp>
      <p:sp>
        <p:nvSpPr>
          <p:cNvPr id="5" name="Poraštės vietos rezervavimo ženklas 4"/>
          <p:cNvSpPr>
            <a:spLocks noGrp="1"/>
          </p:cNvSpPr>
          <p:nvPr>
            <p:ph type="ftr" sz="quarter" idx="11"/>
          </p:nvPr>
        </p:nvSpPr>
        <p:spPr/>
        <p:txBody>
          <a:bodyPr/>
          <a:lstStyle/>
          <a:p>
            <a:r>
              <a:rPr lang="lt-LT" smtClean="0"/>
              <a:t>Griškabūdžio gimnazija</a:t>
            </a:r>
            <a:endParaRPr lang="lt-LT"/>
          </a:p>
        </p:txBody>
      </p:sp>
    </p:spTree>
    <p:extLst>
      <p:ext uri="{BB962C8B-B14F-4D97-AF65-F5344CB8AC3E}">
        <p14:creationId xmlns:p14="http://schemas.microsoft.com/office/powerpoint/2010/main" val="23200866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ntraštė 3"/>
          <p:cNvSpPr>
            <a:spLocks noGrp="1"/>
          </p:cNvSpPr>
          <p:nvPr>
            <p:ph type="title"/>
          </p:nvPr>
        </p:nvSpPr>
        <p:spPr/>
        <p:txBody>
          <a:bodyPr/>
          <a:lstStyle/>
          <a:p>
            <a:r>
              <a:rPr lang="lt-LT" b="1" i="1" dirty="0" err="1" smtClean="0">
                <a:effectLst>
                  <a:outerShdw blurRad="38100" dist="38100" dir="2700000" algn="tl">
                    <a:srgbClr val="000000">
                      <a:alpha val="43137"/>
                    </a:srgbClr>
                  </a:outerShdw>
                </a:effectLst>
                <a:latin typeface="Comic Sans MS" pitchFamily="66" charset="0"/>
              </a:rPr>
              <a:t>Klonas</a:t>
            </a:r>
            <a:endParaRPr lang="lt-LT" b="1" i="1" dirty="0">
              <a:effectLst>
                <a:outerShdw blurRad="38100" dist="38100" dir="2700000" algn="tl">
                  <a:srgbClr val="000000">
                    <a:alpha val="43137"/>
                  </a:srgbClr>
                </a:outerShdw>
              </a:effectLst>
              <a:latin typeface="Comic Sans MS" pitchFamily="66" charset="0"/>
            </a:endParaRPr>
          </a:p>
        </p:txBody>
      </p:sp>
      <p:sp>
        <p:nvSpPr>
          <p:cNvPr id="5" name="Turinio vietos rezervavimo ženklas 4"/>
          <p:cNvSpPr>
            <a:spLocks noGrp="1"/>
          </p:cNvSpPr>
          <p:nvPr>
            <p:ph idx="1"/>
          </p:nvPr>
        </p:nvSpPr>
        <p:spPr/>
        <p:txBody>
          <a:bodyPr/>
          <a:lstStyle/>
          <a:p>
            <a:pPr marL="0" indent="0">
              <a:buNone/>
            </a:pPr>
            <a:r>
              <a:rPr lang="lt-LT" b="1" i="1" dirty="0" smtClean="0">
                <a:latin typeface="Comic Sans MS" pitchFamily="66" charset="0"/>
              </a:rPr>
              <a:t>Dauginantis lytiniu būdu susimaišo dviejų tėvų genai, todėl palikuonys genetiškai skiriasi. Tai viena iš kintamumo priežasčių. Nelytinis dauginimasis pagrįstas ląstelių dalijimusi, tad palikuonys paveldi vienodą genų rinkinį. Jie tapatūs ir genetiškai nesiskiria nuo motininio organizmo. Tokie organizmai vadinami KLONAIS.</a:t>
            </a:r>
            <a:endParaRPr lang="lt-LT" b="1" i="1" dirty="0">
              <a:latin typeface="Comic Sans MS" pitchFamily="66" charset="0"/>
            </a:endParaRPr>
          </a:p>
        </p:txBody>
      </p:sp>
      <p:sp>
        <p:nvSpPr>
          <p:cNvPr id="2" name="Datos vietos rezervavimo ženklas 1"/>
          <p:cNvSpPr>
            <a:spLocks noGrp="1"/>
          </p:cNvSpPr>
          <p:nvPr>
            <p:ph type="dt" sz="half" idx="10"/>
          </p:nvPr>
        </p:nvSpPr>
        <p:spPr/>
        <p:txBody>
          <a:bodyPr/>
          <a:lstStyle/>
          <a:p>
            <a:r>
              <a:rPr lang="lt-LT" smtClean="0"/>
              <a:t>2012.01.15</a:t>
            </a:r>
            <a:endParaRPr lang="lt-LT"/>
          </a:p>
        </p:txBody>
      </p:sp>
      <p:sp>
        <p:nvSpPr>
          <p:cNvPr id="3" name="Poraštės vietos rezervavimo ženklas 2"/>
          <p:cNvSpPr>
            <a:spLocks noGrp="1"/>
          </p:cNvSpPr>
          <p:nvPr>
            <p:ph type="ftr" sz="quarter" idx="11"/>
          </p:nvPr>
        </p:nvSpPr>
        <p:spPr/>
        <p:txBody>
          <a:bodyPr/>
          <a:lstStyle/>
          <a:p>
            <a:r>
              <a:rPr lang="lt-LT" smtClean="0"/>
              <a:t>Griškabūdžio gimnazija</a:t>
            </a:r>
            <a:endParaRPr lang="lt-LT"/>
          </a:p>
        </p:txBody>
      </p:sp>
    </p:spTree>
    <p:extLst>
      <p:ext uri="{BB962C8B-B14F-4D97-AF65-F5344CB8AC3E}">
        <p14:creationId xmlns:p14="http://schemas.microsoft.com/office/powerpoint/2010/main" val="6873407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b="1" i="1" dirty="0" smtClean="0">
                <a:latin typeface="Comic Sans MS" pitchFamily="66" charset="0"/>
              </a:rPr>
              <a:t>Atsakyk į klausimus</a:t>
            </a:r>
            <a:endParaRPr lang="lt-LT" b="1" i="1" dirty="0">
              <a:latin typeface="Comic Sans MS" pitchFamily="66" charset="0"/>
            </a:endParaRPr>
          </a:p>
        </p:txBody>
      </p:sp>
      <p:sp>
        <p:nvSpPr>
          <p:cNvPr id="4" name="Datos vietos rezervavimo ženklas 3"/>
          <p:cNvSpPr>
            <a:spLocks noGrp="1"/>
          </p:cNvSpPr>
          <p:nvPr>
            <p:ph type="dt" sz="half" idx="10"/>
          </p:nvPr>
        </p:nvSpPr>
        <p:spPr/>
        <p:txBody>
          <a:bodyPr/>
          <a:lstStyle/>
          <a:p>
            <a:r>
              <a:rPr lang="lt-LT" smtClean="0"/>
              <a:t>2012.01.15</a:t>
            </a:r>
            <a:endParaRPr lang="lt-LT"/>
          </a:p>
        </p:txBody>
      </p:sp>
      <p:sp>
        <p:nvSpPr>
          <p:cNvPr id="5" name="Poraštės vietos rezervavimo ženklas 4"/>
          <p:cNvSpPr>
            <a:spLocks noGrp="1"/>
          </p:cNvSpPr>
          <p:nvPr>
            <p:ph type="ftr" sz="quarter" idx="11"/>
          </p:nvPr>
        </p:nvSpPr>
        <p:spPr/>
        <p:txBody>
          <a:bodyPr/>
          <a:lstStyle/>
          <a:p>
            <a:r>
              <a:rPr lang="lt-LT" smtClean="0"/>
              <a:t>Griškabūdžio gimnazija</a:t>
            </a:r>
            <a:endParaRPr lang="lt-LT"/>
          </a:p>
        </p:txBody>
      </p:sp>
      <p:sp>
        <p:nvSpPr>
          <p:cNvPr id="6" name="TextBox 5"/>
          <p:cNvSpPr txBox="1"/>
          <p:nvPr/>
        </p:nvSpPr>
        <p:spPr>
          <a:xfrm>
            <a:off x="323529" y="1412776"/>
            <a:ext cx="8640960" cy="4247317"/>
          </a:xfrm>
          <a:prstGeom prst="rect">
            <a:avLst/>
          </a:prstGeom>
          <a:noFill/>
        </p:spPr>
        <p:txBody>
          <a:bodyPr wrap="square" rtlCol="0">
            <a:spAutoFit/>
          </a:bodyPr>
          <a:lstStyle/>
          <a:p>
            <a:pPr marL="342900" indent="-342900">
              <a:buAutoNum type="arabicPeriod"/>
            </a:pPr>
            <a:r>
              <a:rPr lang="lt-LT" dirty="0" smtClean="0"/>
              <a:t>Kas yra chromosomos, ir kur jos yra?</a:t>
            </a:r>
          </a:p>
          <a:p>
            <a:pPr marL="342900" indent="-342900">
              <a:buAutoNum type="arabicPeriod"/>
            </a:pPr>
            <a:r>
              <a:rPr lang="lt-LT" dirty="0" smtClean="0"/>
              <a:t>Pasinaudok lentele 7 oje skaidrėje ir atsakyk, kiek chromosomų yra:</a:t>
            </a:r>
            <a:endParaRPr lang="lt-LT" dirty="0"/>
          </a:p>
          <a:p>
            <a:pPr marL="342900" indent="-342900">
              <a:buAutoNum type="alphaLcParenR"/>
            </a:pPr>
            <a:r>
              <a:rPr lang="lt-LT" dirty="0" smtClean="0"/>
              <a:t>Žmogaus odos ląstelėje</a:t>
            </a:r>
          </a:p>
          <a:p>
            <a:pPr marL="342900" indent="-342900">
              <a:buAutoNum type="alphaLcParenR"/>
            </a:pPr>
            <a:r>
              <a:rPr lang="lt-LT" dirty="0" smtClean="0"/>
              <a:t>Katės kiaušialąstėje</a:t>
            </a:r>
          </a:p>
          <a:p>
            <a:pPr marL="342900" indent="-342900">
              <a:buAutoNum type="alphaLcParenR"/>
            </a:pPr>
            <a:r>
              <a:rPr lang="lt-LT" dirty="0" smtClean="0"/>
              <a:t>Žirnio žiedadulkėje</a:t>
            </a:r>
          </a:p>
          <a:p>
            <a:pPr marL="342900" indent="-342900">
              <a:buAutoNum type="alphaLcParenR"/>
            </a:pPr>
            <a:r>
              <a:rPr lang="lt-LT" dirty="0" smtClean="0"/>
              <a:t>Apvaisinto karpio ikre?</a:t>
            </a:r>
          </a:p>
          <a:p>
            <a:r>
              <a:rPr lang="lt-LT" dirty="0" smtClean="0"/>
              <a:t>3.Kokioje cheminėje medžiagoje užkoduoti ląstelės gyvybės veiklos nurodymai?</a:t>
            </a:r>
          </a:p>
          <a:p>
            <a:r>
              <a:rPr lang="lt-LT" dirty="0" smtClean="0"/>
              <a:t>4. Kodėl lytinėje ląstelėje chromosomų skaičius sumažėja perpus?</a:t>
            </a:r>
          </a:p>
          <a:p>
            <a:r>
              <a:rPr lang="lt-LT" dirty="0" smtClean="0"/>
              <a:t>5. Ką gelėtų reikšti frazė :,, Tavo nosis panaši į tėvo, o akys į mamos“ ?</a:t>
            </a:r>
          </a:p>
          <a:p>
            <a:r>
              <a:rPr lang="lt-LT" dirty="0" smtClean="0"/>
              <a:t>6. Kodėl vystantis apvaisintai ląstelei, chromosomų skaičius išlieka toks pats?</a:t>
            </a:r>
          </a:p>
          <a:p>
            <a:r>
              <a:rPr lang="lt-LT" dirty="0" smtClean="0"/>
              <a:t>7. Nuo ko priklauso naujagimio lytis? Kodėl berniukų ir mergaičių gimsta maždaug po lygiai?</a:t>
            </a:r>
          </a:p>
          <a:p>
            <a:r>
              <a:rPr lang="lt-LT" dirty="0" smtClean="0"/>
              <a:t>8. Kas yra </a:t>
            </a:r>
            <a:r>
              <a:rPr lang="lt-LT" dirty="0" err="1" smtClean="0"/>
              <a:t>klonas</a:t>
            </a:r>
            <a:r>
              <a:rPr lang="lt-LT" dirty="0" smtClean="0"/>
              <a:t>?</a:t>
            </a:r>
          </a:p>
          <a:p>
            <a:r>
              <a:rPr lang="lt-LT" dirty="0" smtClean="0"/>
              <a:t>9. Sodininkas įsigijo labai derlingą vaiskrūmį. Patark, kaip geriau jį dauginti : lytiniu ar nelytiniu būdu. </a:t>
            </a:r>
            <a:r>
              <a:rPr lang="lt-LT" smtClean="0"/>
              <a:t>Paaiškink kodėl.</a:t>
            </a:r>
            <a:endParaRPr lang="lt-LT" dirty="0"/>
          </a:p>
        </p:txBody>
      </p:sp>
    </p:spTree>
    <p:extLst>
      <p:ext uri="{BB962C8B-B14F-4D97-AF65-F5344CB8AC3E}">
        <p14:creationId xmlns:p14="http://schemas.microsoft.com/office/powerpoint/2010/main" val="34053307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tačiakampis 1"/>
          <p:cNvSpPr/>
          <p:nvPr/>
        </p:nvSpPr>
        <p:spPr>
          <a:xfrm>
            <a:off x="782956" y="2967335"/>
            <a:ext cx="7578100" cy="1754326"/>
          </a:xfrm>
          <a:prstGeom prst="rect">
            <a:avLst/>
          </a:prstGeom>
          <a:noFill/>
        </p:spPr>
        <p:txBody>
          <a:bodyPr wrap="none" lIns="91440" tIns="45720" rIns="91440" bIns="45720">
            <a:spAutoFit/>
          </a:bodyPr>
          <a:lstStyle/>
          <a:p>
            <a:pPr algn="ctr"/>
            <a:r>
              <a:rPr lang="lt-LT"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Atlikime užduotis pratybų</a:t>
            </a:r>
          </a:p>
          <a:p>
            <a:pPr algn="ctr"/>
            <a:r>
              <a:rPr lang="lt-LT" sz="5400" b="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sąsiuviniuose</a:t>
            </a:r>
            <a:endParaRPr lang="lt-LT"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Datos vietos rezervavimo ženklas 2"/>
          <p:cNvSpPr>
            <a:spLocks noGrp="1"/>
          </p:cNvSpPr>
          <p:nvPr>
            <p:ph type="dt" sz="half" idx="10"/>
          </p:nvPr>
        </p:nvSpPr>
        <p:spPr/>
        <p:txBody>
          <a:bodyPr/>
          <a:lstStyle/>
          <a:p>
            <a:r>
              <a:rPr lang="lt-LT" smtClean="0"/>
              <a:t>2012.01.15</a:t>
            </a:r>
            <a:endParaRPr lang="lt-LT"/>
          </a:p>
        </p:txBody>
      </p:sp>
      <p:sp>
        <p:nvSpPr>
          <p:cNvPr id="4" name="Poraštės vietos rezervavimo ženklas 3"/>
          <p:cNvSpPr>
            <a:spLocks noGrp="1"/>
          </p:cNvSpPr>
          <p:nvPr>
            <p:ph type="ftr" sz="quarter" idx="11"/>
          </p:nvPr>
        </p:nvSpPr>
        <p:spPr/>
        <p:txBody>
          <a:bodyPr/>
          <a:lstStyle/>
          <a:p>
            <a:r>
              <a:rPr lang="lt-LT" smtClean="0"/>
              <a:t>Griškabūdžio gimnazija</a:t>
            </a:r>
            <a:endParaRPr lang="lt-LT"/>
          </a:p>
        </p:txBody>
      </p:sp>
    </p:spTree>
    <p:extLst>
      <p:ext uri="{BB962C8B-B14F-4D97-AF65-F5344CB8AC3E}">
        <p14:creationId xmlns:p14="http://schemas.microsoft.com/office/powerpoint/2010/main" val="16708880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b="1" i="1" dirty="0" smtClean="0">
                <a:latin typeface="Comic Sans MS" pitchFamily="66" charset="0"/>
              </a:rPr>
              <a:t>Tikslai:</a:t>
            </a:r>
            <a:endParaRPr lang="lt-LT" b="1" i="1" dirty="0">
              <a:latin typeface="Comic Sans MS" pitchFamily="66" charset="0"/>
            </a:endParaRPr>
          </a:p>
        </p:txBody>
      </p:sp>
      <p:sp>
        <p:nvSpPr>
          <p:cNvPr id="3" name="Turinio vietos rezervavimo ženklas 2"/>
          <p:cNvSpPr>
            <a:spLocks noGrp="1"/>
          </p:cNvSpPr>
          <p:nvPr>
            <p:ph idx="1"/>
          </p:nvPr>
        </p:nvSpPr>
        <p:spPr/>
        <p:txBody>
          <a:bodyPr>
            <a:normAutofit fontScale="92500" lnSpcReduction="10000"/>
          </a:bodyPr>
          <a:lstStyle/>
          <a:p>
            <a:pPr>
              <a:buFont typeface="Wingdings" pitchFamily="2" charset="2"/>
              <a:buChar char="v"/>
            </a:pPr>
            <a:r>
              <a:rPr lang="lt-LT" sz="2800" b="1" i="1" dirty="0" smtClean="0">
                <a:latin typeface="Comic Sans MS" pitchFamily="66" charset="0"/>
              </a:rPr>
              <a:t>Nurodyti, kad ląstelės branduolyje yra chromosomų.</a:t>
            </a:r>
          </a:p>
          <a:p>
            <a:pPr>
              <a:buFont typeface="Wingdings" pitchFamily="2" charset="2"/>
              <a:buChar char="v"/>
            </a:pPr>
            <a:r>
              <a:rPr lang="lt-LT" sz="2800" b="1" i="1" dirty="0" smtClean="0">
                <a:latin typeface="Comic Sans MS" pitchFamily="66" charset="0"/>
              </a:rPr>
              <a:t> Įvardinti jų skaičių žmogaus ląstelėse.</a:t>
            </a:r>
          </a:p>
          <a:p>
            <a:pPr>
              <a:buFont typeface="Wingdings" pitchFamily="2" charset="2"/>
              <a:buChar char="v"/>
            </a:pPr>
            <a:r>
              <a:rPr lang="lt-LT" sz="2800" b="1" i="1" dirty="0" smtClean="0">
                <a:latin typeface="Comic Sans MS" pitchFamily="66" charset="0"/>
              </a:rPr>
              <a:t> Nurodo, kad chromosomos sudarytos iš cheminės medžiagos (DNR), kurios atkarpose (genuose) yra užkoduota informacijos.</a:t>
            </a:r>
          </a:p>
          <a:p>
            <a:pPr>
              <a:buFont typeface="Wingdings" pitchFamily="2" charset="2"/>
              <a:buChar char="v"/>
            </a:pPr>
            <a:r>
              <a:rPr lang="lt-LT" sz="2800" b="1" i="1" dirty="0" smtClean="0">
                <a:latin typeface="Comic Sans MS" pitchFamily="66" charset="0"/>
              </a:rPr>
              <a:t>Apibendrintai aiškinti, kaip informacija perduodama į lytines ląsteles ir ląstelėms dalijantis. </a:t>
            </a:r>
          </a:p>
          <a:p>
            <a:pPr>
              <a:buFont typeface="Wingdings" pitchFamily="2" charset="2"/>
              <a:buChar char="v"/>
            </a:pPr>
            <a:r>
              <a:rPr lang="lt-LT" sz="2800" b="1" i="1" dirty="0" smtClean="0">
                <a:latin typeface="Comic Sans MS" pitchFamily="66" charset="0"/>
              </a:rPr>
              <a:t>Žinoti, nuo ko priklauso naujagimio lytis.</a:t>
            </a:r>
          </a:p>
          <a:p>
            <a:pPr>
              <a:buFont typeface="Wingdings" pitchFamily="2" charset="2"/>
              <a:buChar char="v"/>
            </a:pPr>
            <a:r>
              <a:rPr lang="lt-LT" sz="2800" b="1" i="1" dirty="0" smtClean="0">
                <a:latin typeface="Comic Sans MS" pitchFamily="66" charset="0"/>
              </a:rPr>
              <a:t>Paaiškinti, kas yra </a:t>
            </a:r>
            <a:r>
              <a:rPr lang="lt-LT" sz="2800" b="1" i="1" dirty="0" err="1" smtClean="0">
                <a:latin typeface="Comic Sans MS" pitchFamily="66" charset="0"/>
              </a:rPr>
              <a:t>klonas</a:t>
            </a:r>
            <a:r>
              <a:rPr lang="lt-LT" sz="2800" b="1" i="1" dirty="0" smtClean="0">
                <a:latin typeface="Comic Sans MS" pitchFamily="66" charset="0"/>
              </a:rPr>
              <a:t>.</a:t>
            </a:r>
            <a:endParaRPr lang="lt-LT" sz="2800" b="1" i="1" dirty="0">
              <a:latin typeface="Comic Sans MS" pitchFamily="66" charset="0"/>
            </a:endParaRPr>
          </a:p>
        </p:txBody>
      </p:sp>
      <p:sp>
        <p:nvSpPr>
          <p:cNvPr id="4" name="Datos vietos rezervavimo ženklas 3"/>
          <p:cNvSpPr>
            <a:spLocks noGrp="1"/>
          </p:cNvSpPr>
          <p:nvPr>
            <p:ph type="dt" sz="half" idx="10"/>
          </p:nvPr>
        </p:nvSpPr>
        <p:spPr/>
        <p:txBody>
          <a:bodyPr/>
          <a:lstStyle/>
          <a:p>
            <a:r>
              <a:rPr lang="lt-LT" smtClean="0"/>
              <a:t>2012.01.15</a:t>
            </a:r>
            <a:endParaRPr lang="lt-LT"/>
          </a:p>
        </p:txBody>
      </p:sp>
      <p:sp>
        <p:nvSpPr>
          <p:cNvPr id="5" name="Poraštės vietos rezervavimo ženklas 4"/>
          <p:cNvSpPr>
            <a:spLocks noGrp="1"/>
          </p:cNvSpPr>
          <p:nvPr>
            <p:ph type="ftr" sz="quarter" idx="11"/>
          </p:nvPr>
        </p:nvSpPr>
        <p:spPr/>
        <p:txBody>
          <a:bodyPr/>
          <a:lstStyle/>
          <a:p>
            <a:r>
              <a:rPr lang="lt-LT" smtClean="0"/>
              <a:t>Griškabūdžio gimnazija</a:t>
            </a:r>
            <a:endParaRPr lang="lt-LT"/>
          </a:p>
        </p:txBody>
      </p:sp>
    </p:spTree>
    <p:extLst>
      <p:ext uri="{BB962C8B-B14F-4D97-AF65-F5344CB8AC3E}">
        <p14:creationId xmlns:p14="http://schemas.microsoft.com/office/powerpoint/2010/main" val="24548273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b="1" i="1" dirty="0" smtClean="0">
                <a:latin typeface="Comic Sans MS" pitchFamily="66" charset="0"/>
              </a:rPr>
              <a:t>Uždaviniai</a:t>
            </a:r>
            <a:endParaRPr lang="lt-LT" b="1" i="1" dirty="0">
              <a:latin typeface="Comic Sans MS" pitchFamily="66" charset="0"/>
            </a:endParaRPr>
          </a:p>
        </p:txBody>
      </p:sp>
      <p:sp>
        <p:nvSpPr>
          <p:cNvPr id="3" name="Turinio vietos rezervavimo ženklas 2"/>
          <p:cNvSpPr>
            <a:spLocks noGrp="1"/>
          </p:cNvSpPr>
          <p:nvPr>
            <p:ph idx="1"/>
          </p:nvPr>
        </p:nvSpPr>
        <p:spPr/>
        <p:txBody>
          <a:bodyPr>
            <a:normAutofit fontScale="92500" lnSpcReduction="10000"/>
          </a:bodyPr>
          <a:lstStyle/>
          <a:p>
            <a:pPr marL="0" indent="0">
              <a:buNone/>
            </a:pPr>
            <a:r>
              <a:rPr lang="lt-LT" b="1" i="1" dirty="0" smtClean="0">
                <a:effectLst>
                  <a:outerShdw blurRad="38100" dist="38100" dir="2700000" algn="tl">
                    <a:srgbClr val="000000">
                      <a:alpha val="43137"/>
                    </a:srgbClr>
                  </a:outerShdw>
                </a:effectLst>
                <a:latin typeface="Comic Sans MS" pitchFamily="66" charset="0"/>
              </a:rPr>
              <a:t>Išklausius mokytojo aiškinimą ir susipažinus su demonstracijomis:</a:t>
            </a:r>
          </a:p>
          <a:p>
            <a:pPr>
              <a:buFont typeface="Wingdings" pitchFamily="2" charset="2"/>
              <a:buChar char="v"/>
            </a:pPr>
            <a:r>
              <a:rPr lang="lt-LT" dirty="0" smtClean="0">
                <a:latin typeface="Comic Sans MS" pitchFamily="66" charset="0"/>
              </a:rPr>
              <a:t> </a:t>
            </a:r>
            <a:r>
              <a:rPr lang="lt-LT" dirty="0">
                <a:latin typeface="Comic Sans MS" pitchFamily="66" charset="0"/>
              </a:rPr>
              <a:t>G</a:t>
            </a:r>
            <a:r>
              <a:rPr lang="lt-LT" dirty="0" smtClean="0">
                <a:latin typeface="Comic Sans MS" pitchFamily="66" charset="0"/>
              </a:rPr>
              <a:t>ebėti paaiškinti sąvokas chromosoma ir genas.</a:t>
            </a:r>
          </a:p>
          <a:p>
            <a:pPr>
              <a:buFont typeface="Wingdings" pitchFamily="2" charset="2"/>
              <a:buChar char="v"/>
            </a:pPr>
            <a:r>
              <a:rPr lang="lt-LT" dirty="0" smtClean="0">
                <a:latin typeface="Comic Sans MS" pitchFamily="66" charset="0"/>
              </a:rPr>
              <a:t>Nurodyti chromosomų vietą ląstelėje, apibūdinti žmogaus chromosomų rinkinį.</a:t>
            </a:r>
          </a:p>
          <a:p>
            <a:pPr>
              <a:buFont typeface="Wingdings" pitchFamily="2" charset="2"/>
              <a:buChar char="v"/>
            </a:pPr>
            <a:r>
              <a:rPr lang="lt-LT" dirty="0" smtClean="0">
                <a:latin typeface="Comic Sans MS" pitchFamily="66" charset="0"/>
              </a:rPr>
              <a:t>Paaiškinti, kaip paveldima žmogaus lytis.</a:t>
            </a:r>
          </a:p>
          <a:p>
            <a:pPr>
              <a:buFont typeface="Wingdings" pitchFamily="2" charset="2"/>
              <a:buChar char="v"/>
            </a:pPr>
            <a:r>
              <a:rPr lang="lt-LT" dirty="0" smtClean="0">
                <a:latin typeface="Comic Sans MS" pitchFamily="66" charset="0"/>
              </a:rPr>
              <a:t>Paaiškinti, kas yra </a:t>
            </a:r>
            <a:r>
              <a:rPr lang="lt-LT" dirty="0" err="1" smtClean="0">
                <a:latin typeface="Comic Sans MS" pitchFamily="66" charset="0"/>
              </a:rPr>
              <a:t>klonas</a:t>
            </a:r>
            <a:r>
              <a:rPr lang="lt-LT" dirty="0" smtClean="0">
                <a:latin typeface="Comic Sans MS" pitchFamily="66" charset="0"/>
              </a:rPr>
              <a:t>.</a:t>
            </a:r>
          </a:p>
          <a:p>
            <a:pPr>
              <a:buFont typeface="Wingdings" pitchFamily="2" charset="2"/>
              <a:buChar char="v"/>
            </a:pPr>
            <a:r>
              <a:rPr lang="lt-LT" dirty="0" smtClean="0">
                <a:latin typeface="Comic Sans MS" pitchFamily="66" charset="0"/>
              </a:rPr>
              <a:t>Atlikti užduotis pratybų sąsiuviniuose.</a:t>
            </a:r>
          </a:p>
          <a:p>
            <a:pPr marL="0" indent="0">
              <a:buNone/>
            </a:pPr>
            <a:endParaRPr lang="lt-LT" dirty="0" smtClean="0"/>
          </a:p>
          <a:p>
            <a:pPr marL="0" indent="0">
              <a:buNone/>
            </a:pPr>
            <a:endParaRPr lang="lt-LT" dirty="0"/>
          </a:p>
        </p:txBody>
      </p:sp>
      <p:sp>
        <p:nvSpPr>
          <p:cNvPr id="4" name="Datos vietos rezervavimo ženklas 3"/>
          <p:cNvSpPr>
            <a:spLocks noGrp="1"/>
          </p:cNvSpPr>
          <p:nvPr>
            <p:ph type="dt" sz="half" idx="10"/>
          </p:nvPr>
        </p:nvSpPr>
        <p:spPr/>
        <p:txBody>
          <a:bodyPr/>
          <a:lstStyle/>
          <a:p>
            <a:r>
              <a:rPr lang="lt-LT" smtClean="0"/>
              <a:t>2012.01.15</a:t>
            </a:r>
            <a:endParaRPr lang="lt-LT"/>
          </a:p>
        </p:txBody>
      </p:sp>
      <p:sp>
        <p:nvSpPr>
          <p:cNvPr id="5" name="Poraštės vietos rezervavimo ženklas 4"/>
          <p:cNvSpPr>
            <a:spLocks noGrp="1"/>
          </p:cNvSpPr>
          <p:nvPr>
            <p:ph type="ftr" sz="quarter" idx="11"/>
          </p:nvPr>
        </p:nvSpPr>
        <p:spPr/>
        <p:txBody>
          <a:bodyPr/>
          <a:lstStyle/>
          <a:p>
            <a:r>
              <a:rPr lang="lt-LT" smtClean="0"/>
              <a:t>Griškabūdžio gimnazija</a:t>
            </a:r>
            <a:endParaRPr lang="lt-LT"/>
          </a:p>
        </p:txBody>
      </p:sp>
    </p:spTree>
    <p:extLst>
      <p:ext uri="{BB962C8B-B14F-4D97-AF65-F5344CB8AC3E}">
        <p14:creationId xmlns:p14="http://schemas.microsoft.com/office/powerpoint/2010/main" val="6605990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aveikslėlis 3"/>
          <p:cNvPicPr>
            <a:picLocks noChangeAspect="1"/>
          </p:cNvPicPr>
          <p:nvPr/>
        </p:nvPicPr>
        <p:blipFill>
          <a:blip r:embed="rId2">
            <a:clrChange>
              <a:clrFrom>
                <a:srgbClr val="CCCCCC"/>
              </a:clrFrom>
              <a:clrTo>
                <a:srgbClr val="CCCCCC">
                  <a:alpha val="0"/>
                </a:srgbClr>
              </a:clrTo>
            </a:clrChange>
            <a:extLst>
              <a:ext uri="{28A0092B-C50C-407E-A947-70E740481C1C}">
                <a14:useLocalDpi xmlns:a14="http://schemas.microsoft.com/office/drawing/2010/main" val="0"/>
              </a:ext>
            </a:extLst>
          </a:blip>
          <a:stretch>
            <a:fillRect/>
          </a:stretch>
        </p:blipFill>
        <p:spPr>
          <a:xfrm>
            <a:off x="107504" y="1124744"/>
            <a:ext cx="8856984" cy="5472608"/>
          </a:xfrm>
          <a:prstGeom prst="rect">
            <a:avLst/>
          </a:prstGeom>
        </p:spPr>
      </p:pic>
      <p:sp>
        <p:nvSpPr>
          <p:cNvPr id="2" name="Antraštė 1"/>
          <p:cNvSpPr>
            <a:spLocks noGrp="1"/>
          </p:cNvSpPr>
          <p:nvPr>
            <p:ph type="title"/>
          </p:nvPr>
        </p:nvSpPr>
        <p:spPr/>
        <p:txBody>
          <a:bodyPr/>
          <a:lstStyle/>
          <a:p>
            <a:r>
              <a:rPr lang="lt-LT" b="1" i="1" dirty="0" smtClean="0">
                <a:latin typeface="Comic Sans MS" pitchFamily="66" charset="0"/>
              </a:rPr>
              <a:t>Chromosomos ir genai</a:t>
            </a:r>
            <a:endParaRPr lang="lt-LT" b="1" i="1" dirty="0">
              <a:latin typeface="Comic Sans MS" pitchFamily="66" charset="0"/>
            </a:endParaRPr>
          </a:p>
        </p:txBody>
      </p:sp>
      <p:sp>
        <p:nvSpPr>
          <p:cNvPr id="5" name="Stačiakampis 4"/>
          <p:cNvSpPr/>
          <p:nvPr/>
        </p:nvSpPr>
        <p:spPr>
          <a:xfrm>
            <a:off x="107504" y="980728"/>
            <a:ext cx="1565236" cy="64633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lt-LT" sz="3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Ląstelė</a:t>
            </a:r>
            <a:endParaRPr lang="lt-LT" sz="3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6" name="Stačiakampis 5"/>
          <p:cNvSpPr/>
          <p:nvPr/>
        </p:nvSpPr>
        <p:spPr>
          <a:xfrm>
            <a:off x="467544" y="2906941"/>
            <a:ext cx="3317575" cy="95410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lt-LT" sz="2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Ląstelės branduolys </a:t>
            </a:r>
          </a:p>
          <a:p>
            <a:pPr algn="ctr"/>
            <a:r>
              <a:rPr lang="lt-LT" sz="2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su chromosomomis</a:t>
            </a:r>
            <a:endParaRPr lang="lt-LT" sz="2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7" name="Stačiakampis 6"/>
          <p:cNvSpPr/>
          <p:nvPr/>
        </p:nvSpPr>
        <p:spPr>
          <a:xfrm>
            <a:off x="511139" y="4005064"/>
            <a:ext cx="2323201"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lt-LT" sz="2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DNR grandinė</a:t>
            </a:r>
            <a:endParaRPr lang="lt-LT" sz="2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cxnSp>
        <p:nvCxnSpPr>
          <p:cNvPr id="9" name="Tiesioji rodyklės jungtis 8"/>
          <p:cNvCxnSpPr/>
          <p:nvPr/>
        </p:nvCxnSpPr>
        <p:spPr>
          <a:xfrm>
            <a:off x="1403648" y="1484784"/>
            <a:ext cx="504056" cy="142275"/>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1" name="Tiesioji rodyklės jungtis 10"/>
          <p:cNvCxnSpPr/>
          <p:nvPr/>
        </p:nvCxnSpPr>
        <p:spPr>
          <a:xfrm flipV="1">
            <a:off x="2126331" y="1988840"/>
            <a:ext cx="1005509" cy="108012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3" name="Tiesioji rodyklės jungtis 12"/>
          <p:cNvCxnSpPr/>
          <p:nvPr/>
        </p:nvCxnSpPr>
        <p:spPr>
          <a:xfrm>
            <a:off x="1907704" y="4437112"/>
            <a:ext cx="1080120" cy="36004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4" name="Stačiakampis 13"/>
          <p:cNvSpPr/>
          <p:nvPr/>
        </p:nvSpPr>
        <p:spPr>
          <a:xfrm>
            <a:off x="6012160" y="5301208"/>
            <a:ext cx="1140057"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lt-LT" sz="2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Genas</a:t>
            </a:r>
            <a:endParaRPr lang="lt-LT" sz="2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5" name="Dešinysis riestinis skliaustas 14"/>
          <p:cNvSpPr/>
          <p:nvPr/>
        </p:nvSpPr>
        <p:spPr>
          <a:xfrm>
            <a:off x="5445711" y="4914746"/>
            <a:ext cx="648072" cy="1296144"/>
          </a:xfrm>
          <a:prstGeom prst="rightBrace">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lt-LT"/>
          </a:p>
        </p:txBody>
      </p:sp>
      <p:sp>
        <p:nvSpPr>
          <p:cNvPr id="3" name="Datos vietos rezervavimo ženklas 2"/>
          <p:cNvSpPr>
            <a:spLocks noGrp="1"/>
          </p:cNvSpPr>
          <p:nvPr>
            <p:ph type="dt" sz="half" idx="10"/>
          </p:nvPr>
        </p:nvSpPr>
        <p:spPr/>
        <p:txBody>
          <a:bodyPr/>
          <a:lstStyle/>
          <a:p>
            <a:r>
              <a:rPr lang="lt-LT" smtClean="0"/>
              <a:t>2012.01.15</a:t>
            </a:r>
            <a:endParaRPr lang="lt-LT"/>
          </a:p>
        </p:txBody>
      </p:sp>
      <p:sp>
        <p:nvSpPr>
          <p:cNvPr id="8" name="Poraštės vietos rezervavimo ženklas 7"/>
          <p:cNvSpPr>
            <a:spLocks noGrp="1"/>
          </p:cNvSpPr>
          <p:nvPr>
            <p:ph type="ftr" sz="quarter" idx="11"/>
          </p:nvPr>
        </p:nvSpPr>
        <p:spPr/>
        <p:txBody>
          <a:bodyPr/>
          <a:lstStyle/>
          <a:p>
            <a:r>
              <a:rPr lang="lt-LT" smtClean="0"/>
              <a:t>Griškabūdžio gimnazija</a:t>
            </a:r>
            <a:endParaRPr lang="lt-LT"/>
          </a:p>
        </p:txBody>
      </p:sp>
    </p:spTree>
    <p:extLst>
      <p:ext uri="{BB962C8B-B14F-4D97-AF65-F5344CB8AC3E}">
        <p14:creationId xmlns:p14="http://schemas.microsoft.com/office/powerpoint/2010/main" val="18840934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b="1" i="1" dirty="0" smtClean="0">
                <a:latin typeface="Comic Sans MS" pitchFamily="66" charset="0"/>
              </a:rPr>
              <a:t>Chromosoma</a:t>
            </a:r>
            <a:endParaRPr lang="lt-LT" b="1" i="1" dirty="0">
              <a:latin typeface="Comic Sans MS" pitchFamily="66" charset="0"/>
            </a:endParaRPr>
          </a:p>
        </p:txBody>
      </p:sp>
      <p:pic>
        <p:nvPicPr>
          <p:cNvPr id="6" name="Turinio vietos rezervavimo ženklas 5"/>
          <p:cNvPicPr>
            <a:picLocks noGrp="1" noChangeAspect="1"/>
          </p:cNvPicPr>
          <p:nvPr>
            <p:ph sz="half" idx="2"/>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b="7213"/>
          <a:stretch/>
        </p:blipFill>
        <p:spPr>
          <a:xfrm>
            <a:off x="251520" y="692696"/>
            <a:ext cx="8712968" cy="5904656"/>
          </a:xfrm>
        </p:spPr>
      </p:pic>
      <p:sp>
        <p:nvSpPr>
          <p:cNvPr id="3" name="Datos vietos rezervavimo ženklas 2"/>
          <p:cNvSpPr>
            <a:spLocks noGrp="1"/>
          </p:cNvSpPr>
          <p:nvPr>
            <p:ph type="dt" sz="half" idx="10"/>
          </p:nvPr>
        </p:nvSpPr>
        <p:spPr/>
        <p:txBody>
          <a:bodyPr/>
          <a:lstStyle/>
          <a:p>
            <a:r>
              <a:rPr lang="lt-LT" smtClean="0"/>
              <a:t>2012.01.15</a:t>
            </a:r>
            <a:endParaRPr lang="lt-LT"/>
          </a:p>
        </p:txBody>
      </p:sp>
      <p:sp>
        <p:nvSpPr>
          <p:cNvPr id="4" name="Poraštės vietos rezervavimo ženklas 3"/>
          <p:cNvSpPr>
            <a:spLocks noGrp="1"/>
          </p:cNvSpPr>
          <p:nvPr>
            <p:ph type="ftr" sz="quarter" idx="11"/>
          </p:nvPr>
        </p:nvSpPr>
        <p:spPr/>
        <p:txBody>
          <a:bodyPr/>
          <a:lstStyle/>
          <a:p>
            <a:r>
              <a:rPr lang="lt-LT" smtClean="0"/>
              <a:t>Griškabūdžio gimnazija</a:t>
            </a:r>
            <a:endParaRPr lang="lt-LT"/>
          </a:p>
        </p:txBody>
      </p:sp>
    </p:spTree>
    <p:extLst>
      <p:ext uri="{BB962C8B-B14F-4D97-AF65-F5344CB8AC3E}">
        <p14:creationId xmlns:p14="http://schemas.microsoft.com/office/powerpoint/2010/main" val="31098498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b="1" i="1" dirty="0" smtClean="0">
                <a:latin typeface="Comic Sans MS" pitchFamily="66" charset="0"/>
              </a:rPr>
              <a:t>DNR savybės</a:t>
            </a:r>
            <a:endParaRPr lang="lt-LT" b="1" i="1" dirty="0">
              <a:latin typeface="Comic Sans MS" pitchFamily="66" charset="0"/>
            </a:endParaRPr>
          </a:p>
        </p:txBody>
      </p:sp>
      <p:sp>
        <p:nvSpPr>
          <p:cNvPr id="4" name="Turinio vietos rezervavimo ženklas 3"/>
          <p:cNvSpPr>
            <a:spLocks noGrp="1"/>
          </p:cNvSpPr>
          <p:nvPr>
            <p:ph sz="half" idx="2"/>
          </p:nvPr>
        </p:nvSpPr>
        <p:spPr>
          <a:xfrm>
            <a:off x="4648200" y="1772816"/>
            <a:ext cx="4038600" cy="4353347"/>
          </a:xfrm>
        </p:spPr>
        <p:txBody>
          <a:bodyPr>
            <a:noAutofit/>
          </a:bodyPr>
          <a:lstStyle/>
          <a:p>
            <a:r>
              <a:rPr lang="lt-LT" b="1" dirty="0" smtClean="0">
                <a:latin typeface="Comic Sans MS" pitchFamily="66" charset="0"/>
              </a:rPr>
              <a:t>DNR molekulėje gali būti saugoma labai daug informacijos.</a:t>
            </a:r>
          </a:p>
          <a:p>
            <a:r>
              <a:rPr lang="lt-LT" b="1" dirty="0" smtClean="0">
                <a:latin typeface="Comic Sans MS" pitchFamily="66" charset="0"/>
              </a:rPr>
              <a:t>DNR molekulė gali pati save kopijuoti ir perduoti informaciją kitai kartai.</a:t>
            </a:r>
            <a:endParaRPr lang="lt-LT" b="1" dirty="0">
              <a:latin typeface="Comic Sans MS" pitchFamily="66" charset="0"/>
            </a:endParaRPr>
          </a:p>
        </p:txBody>
      </p:sp>
      <p:pic>
        <p:nvPicPr>
          <p:cNvPr id="5" name="Paveikslėlis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1988840"/>
            <a:ext cx="3590925" cy="3305175"/>
          </a:xfrm>
          <a:prstGeom prst="rect">
            <a:avLst/>
          </a:prstGeom>
        </p:spPr>
      </p:pic>
      <p:sp>
        <p:nvSpPr>
          <p:cNvPr id="3" name="Datos vietos rezervavimo ženklas 2"/>
          <p:cNvSpPr>
            <a:spLocks noGrp="1"/>
          </p:cNvSpPr>
          <p:nvPr>
            <p:ph type="dt" sz="half" idx="10"/>
          </p:nvPr>
        </p:nvSpPr>
        <p:spPr/>
        <p:txBody>
          <a:bodyPr/>
          <a:lstStyle/>
          <a:p>
            <a:r>
              <a:rPr lang="lt-LT" smtClean="0"/>
              <a:t>2012.01.15</a:t>
            </a:r>
            <a:endParaRPr lang="lt-LT"/>
          </a:p>
        </p:txBody>
      </p:sp>
      <p:sp>
        <p:nvSpPr>
          <p:cNvPr id="6" name="Poraštės vietos rezervavimo ženklas 5"/>
          <p:cNvSpPr>
            <a:spLocks noGrp="1"/>
          </p:cNvSpPr>
          <p:nvPr>
            <p:ph type="ftr" sz="quarter" idx="11"/>
          </p:nvPr>
        </p:nvSpPr>
        <p:spPr/>
        <p:txBody>
          <a:bodyPr/>
          <a:lstStyle/>
          <a:p>
            <a:r>
              <a:rPr lang="lt-LT" smtClean="0"/>
              <a:t>Griškabūdžio gimnazija</a:t>
            </a:r>
            <a:endParaRPr lang="lt-LT"/>
          </a:p>
        </p:txBody>
      </p:sp>
    </p:spTree>
    <p:extLst>
      <p:ext uri="{BB962C8B-B14F-4D97-AF65-F5344CB8AC3E}">
        <p14:creationId xmlns:p14="http://schemas.microsoft.com/office/powerpoint/2010/main" val="5984012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274638"/>
            <a:ext cx="4618856" cy="1143000"/>
          </a:xfrm>
        </p:spPr>
        <p:txBody>
          <a:bodyPr>
            <a:normAutofit fontScale="90000"/>
          </a:bodyPr>
          <a:lstStyle/>
          <a:p>
            <a:r>
              <a:rPr lang="lt-LT" b="1" i="1" dirty="0" smtClean="0">
                <a:latin typeface="Comic Sans MS" pitchFamily="66" charset="0"/>
              </a:rPr>
              <a:t>Chromosomų rinkinys</a:t>
            </a:r>
            <a:endParaRPr lang="lt-LT" b="1" i="1" dirty="0">
              <a:latin typeface="Comic Sans MS" pitchFamily="66" charset="0"/>
            </a:endParaRPr>
          </a:p>
        </p:txBody>
      </p:sp>
      <p:sp>
        <p:nvSpPr>
          <p:cNvPr id="3" name="Turinio vietos rezervavimo ženklas 2"/>
          <p:cNvSpPr>
            <a:spLocks noGrp="1"/>
          </p:cNvSpPr>
          <p:nvPr>
            <p:ph sz="half" idx="1"/>
          </p:nvPr>
        </p:nvSpPr>
        <p:spPr/>
        <p:txBody>
          <a:bodyPr>
            <a:normAutofit lnSpcReduction="10000"/>
          </a:bodyPr>
          <a:lstStyle/>
          <a:p>
            <a:r>
              <a:rPr lang="lt-LT" b="1" dirty="0" smtClean="0">
                <a:latin typeface="Comic Sans MS" pitchFamily="66" charset="0"/>
              </a:rPr>
              <a:t>Kiekvienas organizmas turi tam tikrą tik tai rūšiai būdinga chromosomų rinkinį.</a:t>
            </a:r>
          </a:p>
          <a:p>
            <a:r>
              <a:rPr lang="lt-LT" b="1" dirty="0" smtClean="0">
                <a:latin typeface="Comic Sans MS" pitchFamily="66" charset="0"/>
              </a:rPr>
              <a:t>Žmogaus kūno ląstelėse yra 46 chromosomos.</a:t>
            </a:r>
          </a:p>
          <a:p>
            <a:r>
              <a:rPr lang="lt-LT" b="1" dirty="0" smtClean="0">
                <a:latin typeface="Comic Sans MS" pitchFamily="66" charset="0"/>
              </a:rPr>
              <a:t>Žmogaus  lytinėse ląstelėse yra 23 chromosomos</a:t>
            </a:r>
            <a:r>
              <a:rPr lang="lt-LT" dirty="0" smtClean="0"/>
              <a:t>.</a:t>
            </a:r>
            <a:endParaRPr lang="lt-LT" dirty="0"/>
          </a:p>
        </p:txBody>
      </p:sp>
      <p:graphicFrame>
        <p:nvGraphicFramePr>
          <p:cNvPr id="5" name="Turinio vietos rezervavimo ženklas 4"/>
          <p:cNvGraphicFramePr>
            <a:graphicFrameLocks noGrp="1"/>
          </p:cNvGraphicFramePr>
          <p:nvPr>
            <p:ph sz="half" idx="2"/>
            <p:extLst>
              <p:ext uri="{D42A27DB-BD31-4B8C-83A1-F6EECF244321}">
                <p14:modId xmlns:p14="http://schemas.microsoft.com/office/powerpoint/2010/main" val="4163335701"/>
              </p:ext>
            </p:extLst>
          </p:nvPr>
        </p:nvGraphicFramePr>
        <p:xfrm>
          <a:off x="4716016" y="260648"/>
          <a:ext cx="4038600" cy="6243342"/>
        </p:xfrm>
        <a:graphic>
          <a:graphicData uri="http://schemas.openxmlformats.org/drawingml/2006/table">
            <a:tbl>
              <a:tblPr firstRow="1" bandRow="1">
                <a:tableStyleId>{93296810-A885-4BE3-A3E7-6D5BEEA58F35}</a:tableStyleId>
              </a:tblPr>
              <a:tblGrid>
                <a:gridCol w="2019300"/>
                <a:gridCol w="2019300"/>
              </a:tblGrid>
              <a:tr h="576065">
                <a:tc>
                  <a:txBody>
                    <a:bodyPr/>
                    <a:lstStyle/>
                    <a:p>
                      <a:r>
                        <a:rPr lang="lt-LT" dirty="0" smtClean="0"/>
                        <a:t>Organizmas</a:t>
                      </a:r>
                      <a:endParaRPr lang="lt-LT" dirty="0"/>
                    </a:p>
                  </a:txBody>
                  <a:tcPr/>
                </a:tc>
                <a:tc>
                  <a:txBody>
                    <a:bodyPr/>
                    <a:lstStyle/>
                    <a:p>
                      <a:pPr algn="ctr"/>
                      <a:r>
                        <a:rPr lang="lt-LT" dirty="0" smtClean="0"/>
                        <a:t>Chromosomų rinkinys</a:t>
                      </a:r>
                      <a:endParaRPr lang="lt-LT" dirty="0"/>
                    </a:p>
                  </a:txBody>
                  <a:tcPr/>
                </a:tc>
              </a:tr>
              <a:tr h="400233">
                <a:tc>
                  <a:txBody>
                    <a:bodyPr/>
                    <a:lstStyle/>
                    <a:p>
                      <a:pPr algn="ctr"/>
                      <a:r>
                        <a:rPr lang="lt-LT" dirty="0" smtClean="0"/>
                        <a:t>Arklinė </a:t>
                      </a:r>
                      <a:r>
                        <a:rPr lang="lt-LT" dirty="0" err="1" smtClean="0"/>
                        <a:t>askaridė</a:t>
                      </a:r>
                      <a:endParaRPr lang="lt-LT" dirty="0"/>
                    </a:p>
                  </a:txBody>
                  <a:tcPr/>
                </a:tc>
                <a:tc>
                  <a:txBody>
                    <a:bodyPr/>
                    <a:lstStyle/>
                    <a:p>
                      <a:pPr algn="ctr"/>
                      <a:r>
                        <a:rPr lang="lt-LT" dirty="0" smtClean="0"/>
                        <a:t>4</a:t>
                      </a:r>
                    </a:p>
                  </a:txBody>
                  <a:tcPr/>
                </a:tc>
              </a:tr>
              <a:tr h="400233">
                <a:tc>
                  <a:txBody>
                    <a:bodyPr/>
                    <a:lstStyle/>
                    <a:p>
                      <a:pPr algn="ctr"/>
                      <a:r>
                        <a:rPr lang="lt-LT" dirty="0" smtClean="0"/>
                        <a:t>Uodas </a:t>
                      </a:r>
                      <a:endParaRPr lang="lt-LT" dirty="0"/>
                    </a:p>
                  </a:txBody>
                  <a:tcPr/>
                </a:tc>
                <a:tc>
                  <a:txBody>
                    <a:bodyPr/>
                    <a:lstStyle/>
                    <a:p>
                      <a:pPr algn="ctr"/>
                      <a:r>
                        <a:rPr lang="lt-LT" dirty="0" smtClean="0"/>
                        <a:t>6</a:t>
                      </a:r>
                    </a:p>
                  </a:txBody>
                  <a:tcPr/>
                </a:tc>
              </a:tr>
              <a:tr h="400233">
                <a:tc>
                  <a:txBody>
                    <a:bodyPr/>
                    <a:lstStyle/>
                    <a:p>
                      <a:pPr algn="ctr"/>
                      <a:r>
                        <a:rPr lang="lt-LT" dirty="0" smtClean="0"/>
                        <a:t>Vaisinė muselė</a:t>
                      </a:r>
                      <a:endParaRPr lang="lt-LT" dirty="0"/>
                    </a:p>
                  </a:txBody>
                  <a:tcPr/>
                </a:tc>
                <a:tc>
                  <a:txBody>
                    <a:bodyPr/>
                    <a:lstStyle/>
                    <a:p>
                      <a:pPr algn="ctr"/>
                      <a:r>
                        <a:rPr lang="lt-LT" dirty="0" smtClean="0"/>
                        <a:t>8</a:t>
                      </a:r>
                    </a:p>
                  </a:txBody>
                  <a:tcPr/>
                </a:tc>
              </a:tr>
              <a:tr h="400233">
                <a:tc>
                  <a:txBody>
                    <a:bodyPr/>
                    <a:lstStyle/>
                    <a:p>
                      <a:pPr algn="ctr"/>
                      <a:r>
                        <a:rPr lang="lt-LT" dirty="0" smtClean="0"/>
                        <a:t>Žirnis</a:t>
                      </a:r>
                      <a:endParaRPr lang="lt-LT" dirty="0"/>
                    </a:p>
                  </a:txBody>
                  <a:tcPr/>
                </a:tc>
                <a:tc>
                  <a:txBody>
                    <a:bodyPr/>
                    <a:lstStyle/>
                    <a:p>
                      <a:pPr algn="ctr"/>
                      <a:r>
                        <a:rPr lang="lt-LT" dirty="0" smtClean="0"/>
                        <a:t>14</a:t>
                      </a:r>
                    </a:p>
                  </a:txBody>
                  <a:tcPr/>
                </a:tc>
              </a:tr>
              <a:tr h="400233">
                <a:tc>
                  <a:txBody>
                    <a:bodyPr/>
                    <a:lstStyle/>
                    <a:p>
                      <a:pPr algn="ctr"/>
                      <a:r>
                        <a:rPr lang="lt-LT" dirty="0" smtClean="0"/>
                        <a:t>Pomidoras</a:t>
                      </a:r>
                      <a:endParaRPr lang="lt-LT" dirty="0"/>
                    </a:p>
                  </a:txBody>
                  <a:tcPr/>
                </a:tc>
                <a:tc>
                  <a:txBody>
                    <a:bodyPr/>
                    <a:lstStyle/>
                    <a:p>
                      <a:pPr algn="ctr"/>
                      <a:r>
                        <a:rPr lang="lt-LT" dirty="0" smtClean="0"/>
                        <a:t>24</a:t>
                      </a:r>
                    </a:p>
                  </a:txBody>
                  <a:tcPr/>
                </a:tc>
              </a:tr>
              <a:tr h="400233">
                <a:tc>
                  <a:txBody>
                    <a:bodyPr/>
                    <a:lstStyle/>
                    <a:p>
                      <a:pPr algn="ctr"/>
                      <a:r>
                        <a:rPr lang="lt-LT" dirty="0" smtClean="0"/>
                        <a:t>Obelis</a:t>
                      </a:r>
                      <a:endParaRPr lang="lt-LT" dirty="0"/>
                    </a:p>
                  </a:txBody>
                  <a:tcPr/>
                </a:tc>
                <a:tc>
                  <a:txBody>
                    <a:bodyPr/>
                    <a:lstStyle/>
                    <a:p>
                      <a:pPr algn="ctr"/>
                      <a:r>
                        <a:rPr lang="lt-LT" dirty="0" smtClean="0"/>
                        <a:t>34</a:t>
                      </a:r>
                    </a:p>
                  </a:txBody>
                  <a:tcPr/>
                </a:tc>
              </a:tr>
              <a:tr h="400233">
                <a:tc>
                  <a:txBody>
                    <a:bodyPr/>
                    <a:lstStyle/>
                    <a:p>
                      <a:pPr algn="ctr"/>
                      <a:r>
                        <a:rPr lang="lt-LT" dirty="0" smtClean="0"/>
                        <a:t>Katė</a:t>
                      </a:r>
                      <a:endParaRPr lang="lt-LT" dirty="0"/>
                    </a:p>
                  </a:txBody>
                  <a:tcPr/>
                </a:tc>
                <a:tc>
                  <a:txBody>
                    <a:bodyPr/>
                    <a:lstStyle/>
                    <a:p>
                      <a:pPr algn="ctr"/>
                      <a:r>
                        <a:rPr lang="lt-LT" dirty="0" smtClean="0"/>
                        <a:t>38</a:t>
                      </a:r>
                    </a:p>
                  </a:txBody>
                  <a:tcPr/>
                </a:tc>
              </a:tr>
              <a:tr h="400233">
                <a:tc>
                  <a:txBody>
                    <a:bodyPr/>
                    <a:lstStyle/>
                    <a:p>
                      <a:pPr algn="ctr"/>
                      <a:r>
                        <a:rPr lang="lt-LT" dirty="0" smtClean="0"/>
                        <a:t>Žmogus</a:t>
                      </a:r>
                      <a:endParaRPr lang="lt-LT" dirty="0"/>
                    </a:p>
                  </a:txBody>
                  <a:tcPr/>
                </a:tc>
                <a:tc>
                  <a:txBody>
                    <a:bodyPr/>
                    <a:lstStyle/>
                    <a:p>
                      <a:pPr algn="ctr"/>
                      <a:r>
                        <a:rPr lang="lt-LT" dirty="0" smtClean="0"/>
                        <a:t>46</a:t>
                      </a:r>
                    </a:p>
                  </a:txBody>
                  <a:tcPr/>
                </a:tc>
              </a:tr>
              <a:tr h="400233">
                <a:tc>
                  <a:txBody>
                    <a:bodyPr/>
                    <a:lstStyle/>
                    <a:p>
                      <a:pPr algn="ctr"/>
                      <a:r>
                        <a:rPr lang="lt-LT" dirty="0" smtClean="0"/>
                        <a:t>Šimpanzė</a:t>
                      </a:r>
                      <a:endParaRPr lang="lt-LT" dirty="0"/>
                    </a:p>
                  </a:txBody>
                  <a:tcPr/>
                </a:tc>
                <a:tc>
                  <a:txBody>
                    <a:bodyPr/>
                    <a:lstStyle/>
                    <a:p>
                      <a:pPr algn="ctr"/>
                      <a:r>
                        <a:rPr lang="lt-LT" dirty="0" smtClean="0"/>
                        <a:t>48</a:t>
                      </a:r>
                    </a:p>
                  </a:txBody>
                  <a:tcPr/>
                </a:tc>
              </a:tr>
              <a:tr h="400233">
                <a:tc>
                  <a:txBody>
                    <a:bodyPr/>
                    <a:lstStyle/>
                    <a:p>
                      <a:pPr algn="ctr"/>
                      <a:r>
                        <a:rPr lang="lt-LT" dirty="0" smtClean="0"/>
                        <a:t>Ameba</a:t>
                      </a:r>
                      <a:endParaRPr lang="lt-LT" dirty="0"/>
                    </a:p>
                  </a:txBody>
                  <a:tcPr/>
                </a:tc>
                <a:tc>
                  <a:txBody>
                    <a:bodyPr/>
                    <a:lstStyle/>
                    <a:p>
                      <a:pPr algn="ctr"/>
                      <a:r>
                        <a:rPr lang="lt-LT" dirty="0" smtClean="0"/>
                        <a:t>50</a:t>
                      </a:r>
                    </a:p>
                  </a:txBody>
                  <a:tcPr/>
                </a:tc>
              </a:tr>
              <a:tr h="400233">
                <a:tc>
                  <a:txBody>
                    <a:bodyPr/>
                    <a:lstStyle/>
                    <a:p>
                      <a:pPr algn="ctr"/>
                      <a:r>
                        <a:rPr lang="lt-LT" dirty="0" smtClean="0"/>
                        <a:t>Bulvė</a:t>
                      </a:r>
                      <a:endParaRPr lang="lt-LT" dirty="0"/>
                    </a:p>
                  </a:txBody>
                  <a:tcPr/>
                </a:tc>
                <a:tc>
                  <a:txBody>
                    <a:bodyPr/>
                    <a:lstStyle/>
                    <a:p>
                      <a:pPr algn="ctr"/>
                      <a:r>
                        <a:rPr lang="lt-LT" dirty="0" smtClean="0"/>
                        <a:t>48</a:t>
                      </a:r>
                    </a:p>
                  </a:txBody>
                  <a:tcPr/>
                </a:tc>
              </a:tr>
              <a:tr h="400233">
                <a:tc>
                  <a:txBody>
                    <a:bodyPr/>
                    <a:lstStyle/>
                    <a:p>
                      <a:pPr algn="ctr"/>
                      <a:r>
                        <a:rPr lang="lt-LT" dirty="0" smtClean="0"/>
                        <a:t>Arklys</a:t>
                      </a:r>
                      <a:endParaRPr lang="lt-LT" dirty="0"/>
                    </a:p>
                  </a:txBody>
                  <a:tcPr/>
                </a:tc>
                <a:tc>
                  <a:txBody>
                    <a:bodyPr/>
                    <a:lstStyle/>
                    <a:p>
                      <a:pPr algn="ctr"/>
                      <a:r>
                        <a:rPr lang="lt-LT" dirty="0" smtClean="0"/>
                        <a:t>66</a:t>
                      </a:r>
                    </a:p>
                  </a:txBody>
                  <a:tcPr/>
                </a:tc>
              </a:tr>
              <a:tr h="400233">
                <a:tc>
                  <a:txBody>
                    <a:bodyPr/>
                    <a:lstStyle/>
                    <a:p>
                      <a:pPr algn="ctr"/>
                      <a:r>
                        <a:rPr lang="lt-LT" dirty="0" smtClean="0"/>
                        <a:t>Višta</a:t>
                      </a:r>
                      <a:endParaRPr lang="lt-LT" dirty="0"/>
                    </a:p>
                  </a:txBody>
                  <a:tcPr/>
                </a:tc>
                <a:tc>
                  <a:txBody>
                    <a:bodyPr/>
                    <a:lstStyle/>
                    <a:p>
                      <a:pPr algn="ctr"/>
                      <a:r>
                        <a:rPr lang="lt-LT" dirty="0" smtClean="0"/>
                        <a:t>78</a:t>
                      </a:r>
                    </a:p>
                  </a:txBody>
                  <a:tcPr/>
                </a:tc>
              </a:tr>
              <a:tr h="400233">
                <a:tc>
                  <a:txBody>
                    <a:bodyPr/>
                    <a:lstStyle/>
                    <a:p>
                      <a:pPr algn="ctr"/>
                      <a:r>
                        <a:rPr lang="lt-LT" dirty="0" smtClean="0"/>
                        <a:t>Karpis</a:t>
                      </a:r>
                      <a:endParaRPr lang="lt-LT" dirty="0"/>
                    </a:p>
                  </a:txBody>
                  <a:tcPr/>
                </a:tc>
                <a:tc>
                  <a:txBody>
                    <a:bodyPr/>
                    <a:lstStyle/>
                    <a:p>
                      <a:pPr algn="ctr"/>
                      <a:r>
                        <a:rPr lang="lt-LT" dirty="0" smtClean="0"/>
                        <a:t>104</a:t>
                      </a:r>
                    </a:p>
                  </a:txBody>
                  <a:tcPr/>
                </a:tc>
              </a:tr>
            </a:tbl>
          </a:graphicData>
        </a:graphic>
      </p:graphicFrame>
      <p:sp>
        <p:nvSpPr>
          <p:cNvPr id="4" name="Datos vietos rezervavimo ženklas 3"/>
          <p:cNvSpPr>
            <a:spLocks noGrp="1"/>
          </p:cNvSpPr>
          <p:nvPr>
            <p:ph type="dt" sz="half" idx="10"/>
          </p:nvPr>
        </p:nvSpPr>
        <p:spPr/>
        <p:txBody>
          <a:bodyPr/>
          <a:lstStyle/>
          <a:p>
            <a:r>
              <a:rPr lang="lt-LT" smtClean="0"/>
              <a:t>2012.01.15</a:t>
            </a:r>
            <a:endParaRPr lang="lt-LT"/>
          </a:p>
        </p:txBody>
      </p:sp>
      <p:sp>
        <p:nvSpPr>
          <p:cNvPr id="6" name="Poraštės vietos rezervavimo ženklas 5"/>
          <p:cNvSpPr>
            <a:spLocks noGrp="1"/>
          </p:cNvSpPr>
          <p:nvPr>
            <p:ph type="ftr" sz="quarter" idx="11"/>
          </p:nvPr>
        </p:nvSpPr>
        <p:spPr/>
        <p:txBody>
          <a:bodyPr/>
          <a:lstStyle/>
          <a:p>
            <a:r>
              <a:rPr lang="lt-LT" smtClean="0"/>
              <a:t>Griškabūdžio gimnazija</a:t>
            </a:r>
            <a:endParaRPr lang="lt-LT"/>
          </a:p>
        </p:txBody>
      </p:sp>
    </p:spTree>
    <p:extLst>
      <p:ext uri="{BB962C8B-B14F-4D97-AF65-F5344CB8AC3E}">
        <p14:creationId xmlns:p14="http://schemas.microsoft.com/office/powerpoint/2010/main" val="36142458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b="1" i="1" dirty="0" smtClean="0">
                <a:effectLst>
                  <a:outerShdw blurRad="38100" dist="38100" dir="2700000" algn="tl">
                    <a:srgbClr val="000000">
                      <a:alpha val="43137"/>
                    </a:srgbClr>
                  </a:outerShdw>
                </a:effectLst>
                <a:latin typeface="Comic Sans MS" pitchFamily="66" charset="0"/>
              </a:rPr>
              <a:t>Žmogaus chromosomų rinkinys</a:t>
            </a:r>
            <a:endParaRPr lang="lt-LT" b="1" i="1" dirty="0">
              <a:effectLst>
                <a:outerShdw blurRad="38100" dist="38100" dir="2700000" algn="tl">
                  <a:srgbClr val="000000">
                    <a:alpha val="43137"/>
                  </a:srgbClr>
                </a:outerShdw>
              </a:effectLst>
              <a:latin typeface="Comic Sans MS" pitchFamily="66" charset="0"/>
            </a:endParaRPr>
          </a:p>
        </p:txBody>
      </p:sp>
      <p:pic>
        <p:nvPicPr>
          <p:cNvPr id="1028"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t="1973" r="1887" b="1771"/>
          <a:stretch/>
        </p:blipFill>
        <p:spPr bwMode="auto">
          <a:xfrm>
            <a:off x="179512" y="1268760"/>
            <a:ext cx="8568952" cy="5472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112" y="1268760"/>
            <a:ext cx="1440160" cy="173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7904" y="2134741"/>
            <a:ext cx="4365625" cy="1652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tačiakampis 4"/>
          <p:cNvSpPr/>
          <p:nvPr/>
        </p:nvSpPr>
        <p:spPr>
          <a:xfrm rot="19717013">
            <a:off x="1533958" y="2380063"/>
            <a:ext cx="4207755" cy="1754326"/>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lt-LT" sz="5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Chromosomų </a:t>
            </a:r>
          </a:p>
          <a:p>
            <a:pPr algn="ctr"/>
            <a:r>
              <a:rPr lang="lt-LT" sz="5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pora</a:t>
            </a:r>
            <a:endParaRPr lang="lt-LT"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 name="Datos vietos rezervavimo ženklas 2"/>
          <p:cNvSpPr>
            <a:spLocks noGrp="1"/>
          </p:cNvSpPr>
          <p:nvPr>
            <p:ph type="dt" sz="half" idx="10"/>
          </p:nvPr>
        </p:nvSpPr>
        <p:spPr/>
        <p:txBody>
          <a:bodyPr/>
          <a:lstStyle/>
          <a:p>
            <a:r>
              <a:rPr lang="lt-LT" smtClean="0"/>
              <a:t>2012.01.15</a:t>
            </a:r>
            <a:endParaRPr lang="lt-LT"/>
          </a:p>
        </p:txBody>
      </p:sp>
      <p:sp>
        <p:nvSpPr>
          <p:cNvPr id="4" name="Poraštės vietos rezervavimo ženklas 3"/>
          <p:cNvSpPr>
            <a:spLocks noGrp="1"/>
          </p:cNvSpPr>
          <p:nvPr>
            <p:ph type="ftr" sz="quarter" idx="11"/>
          </p:nvPr>
        </p:nvSpPr>
        <p:spPr/>
        <p:txBody>
          <a:bodyPr/>
          <a:lstStyle/>
          <a:p>
            <a:r>
              <a:rPr lang="lt-LT" smtClean="0"/>
              <a:t>Griškabūdžio gimnazija</a:t>
            </a:r>
            <a:endParaRPr lang="lt-LT"/>
          </a:p>
        </p:txBody>
      </p:sp>
    </p:spTree>
    <p:extLst>
      <p:ext uri="{BB962C8B-B14F-4D97-AF65-F5344CB8AC3E}">
        <p14:creationId xmlns:p14="http://schemas.microsoft.com/office/powerpoint/2010/main" val="631704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path" presetSubtype="0" accel="50000" decel="50000" fill="hold" nodeType="clickEffect">
                                  <p:stCondLst>
                                    <p:cond delay="0"/>
                                  </p:stCondLst>
                                  <p:childTnLst>
                                    <p:animMotion origin="layout" path="M 0 0 L 0.067 0.04 C 0.081 0.049 0.102 0.054 0.124 0.054 C 0.149 0.054 0.169 0.049 0.183 0.04 L 0.25 0 E" pathEditMode="relative" ptsTypes="">
                                      <p:cBhvr>
                                        <p:cTn id="6" dur="2000" fill="hold"/>
                                        <p:tgtEl>
                                          <p:spTgt spid="1029"/>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1030"/>
                                        </p:tgtEl>
                                        <p:attrNameLst>
                                          <p:attrName>style.visibility</p:attrName>
                                        </p:attrNameLst>
                                      </p:cBhvr>
                                      <p:to>
                                        <p:strVal val="visible"/>
                                      </p:to>
                                    </p:set>
                                    <p:animEffect transition="in" filter="fade">
                                      <p:cBhvr>
                                        <p:cTn id="11" dur="1000"/>
                                        <p:tgtEl>
                                          <p:spTgt spid="1030"/>
                                        </p:tgtEl>
                                      </p:cBhvr>
                                    </p:animEffect>
                                    <p:anim calcmode="lin" valueType="num">
                                      <p:cBhvr>
                                        <p:cTn id="12" dur="1000" fill="hold"/>
                                        <p:tgtEl>
                                          <p:spTgt spid="1030"/>
                                        </p:tgtEl>
                                        <p:attrNameLst>
                                          <p:attrName>ppt_x</p:attrName>
                                        </p:attrNameLst>
                                      </p:cBhvr>
                                      <p:tavLst>
                                        <p:tav tm="0">
                                          <p:val>
                                            <p:strVal val="#ppt_x"/>
                                          </p:val>
                                        </p:tav>
                                        <p:tav tm="100000">
                                          <p:val>
                                            <p:strVal val="#ppt_x"/>
                                          </p:val>
                                        </p:tav>
                                      </p:tavLst>
                                    </p:anim>
                                    <p:anim calcmode="lin" valueType="num">
                                      <p:cBhvr>
                                        <p:cTn id="13" dur="1000" fill="hold"/>
                                        <p:tgtEl>
                                          <p:spTgt spid="1030"/>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3" y="225425"/>
            <a:ext cx="8856984" cy="6407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os vietos rezervavimo ženklas 1"/>
          <p:cNvSpPr>
            <a:spLocks noGrp="1"/>
          </p:cNvSpPr>
          <p:nvPr>
            <p:ph type="dt" sz="half" idx="10"/>
          </p:nvPr>
        </p:nvSpPr>
        <p:spPr/>
        <p:txBody>
          <a:bodyPr/>
          <a:lstStyle/>
          <a:p>
            <a:r>
              <a:rPr lang="lt-LT" smtClean="0"/>
              <a:t>2012.01.15</a:t>
            </a:r>
            <a:endParaRPr lang="lt-LT"/>
          </a:p>
        </p:txBody>
      </p:sp>
      <p:sp>
        <p:nvSpPr>
          <p:cNvPr id="3" name="Poraštės vietos rezervavimo ženklas 2"/>
          <p:cNvSpPr>
            <a:spLocks noGrp="1"/>
          </p:cNvSpPr>
          <p:nvPr>
            <p:ph type="ftr" sz="quarter" idx="11"/>
          </p:nvPr>
        </p:nvSpPr>
        <p:spPr/>
        <p:txBody>
          <a:bodyPr/>
          <a:lstStyle/>
          <a:p>
            <a:r>
              <a:rPr lang="lt-LT" smtClean="0"/>
              <a:t>Griškabūdžio gimnazija</a:t>
            </a:r>
            <a:endParaRPr lang="lt-LT"/>
          </a:p>
        </p:txBody>
      </p:sp>
    </p:spTree>
    <p:extLst>
      <p:ext uri="{BB962C8B-B14F-4D97-AF65-F5344CB8AC3E}">
        <p14:creationId xmlns:p14="http://schemas.microsoft.com/office/powerpoint/2010/main" val="22520333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120</TotalTime>
  <Words>664</Words>
  <Application>Microsoft Office PowerPoint</Application>
  <PresentationFormat>Demonstracija ekrane (4:3)</PresentationFormat>
  <Paragraphs>151</Paragraphs>
  <Slides>19</Slides>
  <Notes>0</Notes>
  <HiddenSlides>0</HiddenSlides>
  <MMClips>0</MMClips>
  <ScaleCrop>false</ScaleCrop>
  <HeadingPairs>
    <vt:vector size="4" baseType="variant">
      <vt:variant>
        <vt:lpstr>Tema</vt:lpstr>
      </vt:variant>
      <vt:variant>
        <vt:i4>1</vt:i4>
      </vt:variant>
      <vt:variant>
        <vt:lpstr>Skaidrių pavadinimai</vt:lpstr>
      </vt:variant>
      <vt:variant>
        <vt:i4>19</vt:i4>
      </vt:variant>
    </vt:vector>
  </HeadingPairs>
  <TitlesOfParts>
    <vt:vector size="20" baseType="lpstr">
      <vt:lpstr>Office tema</vt:lpstr>
      <vt:lpstr>PowerPoint pristatymas</vt:lpstr>
      <vt:lpstr>Tikslai:</vt:lpstr>
      <vt:lpstr>Uždaviniai</vt:lpstr>
      <vt:lpstr>Chromosomos ir genai</vt:lpstr>
      <vt:lpstr>Chromosoma</vt:lpstr>
      <vt:lpstr>DNR savybės</vt:lpstr>
      <vt:lpstr>Chromosomų rinkinys</vt:lpstr>
      <vt:lpstr>Žmogaus chromosomų rinkinys</vt:lpstr>
      <vt:lpstr>PowerPoint pristatymas</vt:lpstr>
      <vt:lpstr>Informacijos perdavimas</vt:lpstr>
      <vt:lpstr>PowerPoint pristatymas</vt:lpstr>
      <vt:lpstr>Informacijos perdavimas</vt:lpstr>
      <vt:lpstr>Informacijos perdavimas</vt:lpstr>
      <vt:lpstr>Berniukas ar Mergaitė?</vt:lpstr>
      <vt:lpstr>PowerPoint pristatymas</vt:lpstr>
      <vt:lpstr>PowerPoint pristatymas</vt:lpstr>
      <vt:lpstr>Klonas</vt:lpstr>
      <vt:lpstr>Atsakyk į klausimus</vt:lpstr>
      <vt:lpstr>PowerPoint pristatymas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pristatymas</dc:title>
  <dc:creator>Biologija</dc:creator>
  <cp:lastModifiedBy>Biologija</cp:lastModifiedBy>
  <cp:revision>20</cp:revision>
  <dcterms:created xsi:type="dcterms:W3CDTF">2012-01-15T11:28:50Z</dcterms:created>
  <dcterms:modified xsi:type="dcterms:W3CDTF">2012-01-15T13:48:59Z</dcterms:modified>
</cp:coreProperties>
</file>