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59" r:id="rId5"/>
    <p:sldId id="261" r:id="rId6"/>
    <p:sldId id="266" r:id="rId7"/>
    <p:sldId id="262" r:id="rId8"/>
    <p:sldId id="268" r:id="rId9"/>
    <p:sldId id="267" r:id="rId10"/>
    <p:sldId id="263" r:id="rId11"/>
    <p:sldId id="257" r:id="rId12"/>
    <p:sldId id="264" r:id="rId13"/>
    <p:sldId id="265" r:id="rId14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E5264F-2222-4DE3-AE32-27EB3FDE7A4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8545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5678-E992-4D80-ABA7-9E86B832C615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37A8-EAD1-42F1-A468-7FAB826868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6205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0E58-989C-4BBA-8D07-CCFC7DEEB2F1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73AB-602F-4D8B-9765-3E3539F48C0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5993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EB17-B213-4D38-A1C1-DD9F042AB831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9849-9FD1-48D4-A270-45137C0A525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4222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8281-81AF-475C-9D74-E57F043DD75B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9978-1459-4B88-9C01-5C7907F911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9902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243F-EA77-45B5-BC7E-8221F0D66AFE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3AAB4-9D8D-4BFB-9FFE-8EB1777817C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3599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6FDC-C2EA-49A0-85D6-34223681FC2D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FAEA-B622-42EC-858E-77B4FCA9BB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4455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83C5-A2FE-4C16-8374-D9A2D216B046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2385-A6EE-4555-B821-D11F01D57AC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447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91BC-7A55-4FAC-A8C6-868193AD7113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F643B-6BA7-4BA0-A733-8D78213D052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8323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5DB6-3DE3-4114-B19E-5CAFA667C4DA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DBA6-DC20-4691-8E46-1431F7B0D8A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319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6312-B103-4C4D-B3B0-24E437FF9750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E35A-DE7F-4BD0-B0C9-B6991FC4EEB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603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1F51-DE01-4007-BA8A-A78110B71B18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7F38-8E4F-44A8-B656-04D4826BAD5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8748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1768539-04D2-4968-BE6D-40D91877D340}" type="datetime1">
              <a:rPr lang="lt-LT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lt-LT"/>
              <a:t>Griškabūdžio vid. m-kla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78FA6E1-A19E-42FB-A137-D08FF27AA04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raštės vietos rezervavimo ženklas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t-LT" sz="6600" b="1" i="1" smtClean="0">
                <a:solidFill>
                  <a:srgbClr val="003300"/>
                </a:solidFill>
                <a:latin typeface="Comic Sans MS" pitchFamily="66" charset="0"/>
              </a:rPr>
              <a:t>Naujų rūšių susidarymas</a:t>
            </a:r>
          </a:p>
        </p:txBody>
      </p:sp>
      <p:sp>
        <p:nvSpPr>
          <p:cNvPr id="2052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30438-8579-4794-A039-B77B6804B3AB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3600" b="1" i="1" smtClean="0">
                <a:solidFill>
                  <a:srgbClr val="003300"/>
                </a:solidFill>
                <a:latin typeface="Comic Sans MS" pitchFamily="66" charset="0"/>
              </a:rPr>
              <a:t>Naujos spartinos rūšies susidarymas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9527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708400" y="1341438"/>
            <a:ext cx="1800225" cy="935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lt-LT" b="1" i="1"/>
              <a:t>Pajūrinė</a:t>
            </a:r>
          </a:p>
          <a:p>
            <a:pPr algn="ctr"/>
            <a:r>
              <a:rPr lang="lt-LT" b="1" i="1"/>
              <a:t>spartina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300788" y="1341438"/>
            <a:ext cx="1800225" cy="935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lt-LT" b="1" i="1"/>
              <a:t>Pražangiažiedė</a:t>
            </a:r>
          </a:p>
          <a:p>
            <a:pPr algn="ctr"/>
            <a:r>
              <a:rPr lang="lt-LT" b="1" i="1"/>
              <a:t>spartina</a:t>
            </a:r>
          </a:p>
        </p:txBody>
      </p:sp>
      <p:sp>
        <p:nvSpPr>
          <p:cNvPr id="8199" name="Oval 10"/>
          <p:cNvSpPr>
            <a:spLocks noChangeArrowheads="1"/>
          </p:cNvSpPr>
          <p:nvPr/>
        </p:nvSpPr>
        <p:spPr bwMode="auto">
          <a:xfrm>
            <a:off x="3924300" y="2852738"/>
            <a:ext cx="1368425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lt-LT" b="1" i="1"/>
              <a:t>n</a:t>
            </a:r>
            <a:r>
              <a:rPr lang="en-US" b="1" i="1"/>
              <a:t>=28</a:t>
            </a:r>
            <a:endParaRPr lang="lt-LT" b="1" i="1"/>
          </a:p>
        </p:txBody>
      </p:sp>
      <p:sp>
        <p:nvSpPr>
          <p:cNvPr id="8200" name="Oval 11"/>
          <p:cNvSpPr>
            <a:spLocks noChangeArrowheads="1"/>
          </p:cNvSpPr>
          <p:nvPr/>
        </p:nvSpPr>
        <p:spPr bwMode="auto">
          <a:xfrm>
            <a:off x="6516688" y="2924175"/>
            <a:ext cx="1368425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/>
              <a:t>n=35</a:t>
            </a:r>
            <a:endParaRPr lang="lt-LT" b="1" i="1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003800" y="3860800"/>
            <a:ext cx="1800225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/>
              <a:t>2n=63</a:t>
            </a:r>
            <a:endParaRPr lang="lt-LT" b="1" i="1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5076825" y="5157788"/>
            <a:ext cx="1800225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/>
              <a:t>4n=126</a:t>
            </a:r>
            <a:endParaRPr lang="lt-LT" b="1" i="1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>
            <a:off x="4572000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7235825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4427538" y="3644900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 flipH="1">
            <a:off x="6804025" y="3716338"/>
            <a:ext cx="5762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7" name="Line 18"/>
          <p:cNvSpPr>
            <a:spLocks noChangeShapeType="1"/>
          </p:cNvSpPr>
          <p:nvPr/>
        </p:nvSpPr>
        <p:spPr bwMode="auto">
          <a:xfrm>
            <a:off x="5795963" y="4581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4716463" y="5734050"/>
            <a:ext cx="257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3300"/>
                </a:solidFill>
              </a:rPr>
              <a:t>Anglin</a:t>
            </a:r>
            <a:r>
              <a:rPr lang="lt-LT" sz="2400" b="1" i="1">
                <a:solidFill>
                  <a:srgbClr val="003300"/>
                </a:solidFill>
              </a:rPr>
              <a:t>ė spartina</a:t>
            </a: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6588125" y="465296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b="1" i="1">
                <a:solidFill>
                  <a:srgbClr val="003300"/>
                </a:solidFill>
              </a:rPr>
              <a:t>poliploidija</a:t>
            </a:r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7092950" y="378936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b="1" i="1">
                <a:solidFill>
                  <a:srgbClr val="003300"/>
                </a:solidFill>
              </a:rPr>
              <a:t>hibridizacija</a:t>
            </a:r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>
            <a:off x="7812088" y="2420938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b="1" i="1">
                <a:solidFill>
                  <a:srgbClr val="003300"/>
                </a:solidFill>
              </a:rPr>
              <a:t>Lytinės</a:t>
            </a:r>
          </a:p>
          <a:p>
            <a:r>
              <a:rPr lang="lt-LT" b="1" i="1">
                <a:solidFill>
                  <a:srgbClr val="003300"/>
                </a:solidFill>
              </a:rPr>
              <a:t>ląstelės</a:t>
            </a:r>
          </a:p>
        </p:txBody>
      </p:sp>
      <p:sp>
        <p:nvSpPr>
          <p:cNvPr id="8212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36F416-A7D0-40BA-BD73-B39C2A68EA2A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  <a:latin typeface="Comic Sans MS" pitchFamily="66" charset="0"/>
              </a:rPr>
              <a:t>Prisitaikymai ( Adaptacijos)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24300" y="1239838"/>
            <a:ext cx="51022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200" b="1" i="1">
                <a:solidFill>
                  <a:srgbClr val="003300"/>
                </a:solidFill>
              </a:rPr>
              <a:t>Mimikrija – prisitaikymas </a:t>
            </a:r>
          </a:p>
          <a:p>
            <a:r>
              <a:rPr lang="lt-LT" sz="3200" b="1" i="1">
                <a:solidFill>
                  <a:srgbClr val="003300"/>
                </a:solidFill>
              </a:rPr>
              <a:t>prie priešo:gyvūnas įgyja</a:t>
            </a:r>
          </a:p>
          <a:p>
            <a:r>
              <a:rPr lang="lt-LT" sz="3200" b="1" i="1">
                <a:solidFill>
                  <a:srgbClr val="003300"/>
                </a:solidFill>
              </a:rPr>
              <a:t>požymių būdingų </a:t>
            </a:r>
          </a:p>
          <a:p>
            <a:r>
              <a:rPr lang="lt-LT" sz="3200" b="1" i="1">
                <a:solidFill>
                  <a:srgbClr val="003300"/>
                </a:solidFill>
              </a:rPr>
              <a:t>nuodingam gyvūnui.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313112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311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26574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755650" y="3573463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solidFill>
                  <a:srgbClr val="003300"/>
                </a:solidFill>
              </a:rPr>
              <a:t>Žiedmusė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5508625" y="3278188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solidFill>
                  <a:srgbClr val="003300"/>
                </a:solidFill>
              </a:rPr>
              <a:t>Širšė</a:t>
            </a:r>
            <a:r>
              <a:rPr lang="lt-LT" b="1" i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9226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4B4A6-29C1-4236-89E1-04F24C1E004D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raštės vietos rezervavimo ženklas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5940425" cy="11430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solidFill>
                  <a:srgbClr val="003300"/>
                </a:solidFill>
                <a:latin typeface="Comic Sans MS" pitchFamily="66" charset="0"/>
              </a:rPr>
              <a:t>Koevoliucija</a:t>
            </a:r>
            <a:r>
              <a:rPr lang="en-US" sz="4000" b="1" i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lt-LT" sz="4000" b="1" i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1412875"/>
            <a:ext cx="45720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3300"/>
                </a:solidFill>
              </a:rPr>
              <a:t>Kai dvi r</a:t>
            </a:r>
            <a:r>
              <a:rPr lang="lt-LT" sz="3200" b="1" i="1">
                <a:solidFill>
                  <a:srgbClr val="003300"/>
                </a:solidFill>
              </a:rPr>
              <a:t>ūšys turi abiems naudingus santykius, simbiozės forma : rusmenės žiedas prisitaikęs prie bitės kūno formų</a:t>
            </a:r>
          </a:p>
          <a:p>
            <a:r>
              <a:rPr lang="lt-LT" sz="3200" b="1" i="1">
                <a:solidFill>
                  <a:srgbClr val="003300"/>
                </a:solidFill>
              </a:rPr>
              <a:t>taip ji lengviau perneša žiedadulkes ir prirenka nektaro.</a:t>
            </a:r>
          </a:p>
        </p:txBody>
      </p:sp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19" b="17250"/>
          <a:stretch>
            <a:fillRect/>
          </a:stretch>
        </p:blipFill>
        <p:spPr bwMode="auto">
          <a:xfrm>
            <a:off x="5219700" y="333375"/>
            <a:ext cx="36734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9324A-765B-464E-B20F-5079E38D8022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raštės vietos rezervavimo ženklas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dirty="0" err="1" smtClean="0">
                <a:solidFill>
                  <a:srgbClr val="003300"/>
                </a:solidFill>
                <a:latin typeface="Comic Sans MS" pitchFamily="66" charset="0"/>
              </a:rPr>
              <a:t>K</a:t>
            </a:r>
            <a:r>
              <a:rPr lang="lt-LT" b="1" i="1" dirty="0" err="1" smtClean="0">
                <a:solidFill>
                  <a:srgbClr val="003300"/>
                </a:solidFill>
                <a:latin typeface="Comic Sans MS" pitchFamily="66" charset="0"/>
              </a:rPr>
              <a:t>a</a:t>
            </a:r>
            <a:r>
              <a:rPr lang="lt-LT" b="1" i="1" dirty="0" err="1" smtClean="0">
                <a:solidFill>
                  <a:srgbClr val="003300"/>
                </a:solidFill>
                <a:latin typeface="Comic Sans MS" pitchFamily="66" charset="0"/>
              </a:rPr>
              <a:t>mufliažas</a:t>
            </a:r>
            <a:r>
              <a:rPr lang="lt-LT" dirty="0" smtClean="0"/>
              <a:t> </a:t>
            </a:r>
            <a:endParaRPr lang="lt-LT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11188" y="1341438"/>
            <a:ext cx="273685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lt-LT" sz="3200" b="1" i="1">
                <a:solidFill>
                  <a:srgbClr val="003300"/>
                </a:solidFill>
                <a:latin typeface="Comic Sans MS" pitchFamily="66" charset="0"/>
              </a:rPr>
              <a:t>Slepiamoji spalva – padeda prisitaikyti prie </a:t>
            </a:r>
          </a:p>
          <a:p>
            <a:r>
              <a:rPr lang="lt-LT" sz="3200" b="1" i="1">
                <a:solidFill>
                  <a:srgbClr val="003300"/>
                </a:solidFill>
                <a:latin typeface="Comic Sans MS" pitchFamily="66" charset="0"/>
              </a:rPr>
              <a:t>aplinkos ir tokiu būdu apsisaugoti nuo priešų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232025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2476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20097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2143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65625"/>
            <a:ext cx="1868487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237648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5F5FB-9B91-4B29-911C-CE15EEDCC223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raštės vietos rezervavimo ženklas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37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lt-LT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Populiacijos – </a:t>
            </a: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tame pačiame areale gyvenančių ir tarpusavyje laisvai besikrytžminančių vienos rūšies individų grupės.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Demas- </a:t>
            </a: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daugintis galintis populiacijos vienetas.Tam pačiam demui priklausantys individai tarpusavyje kryžminasi dažniau negu su kitų demų individais.Kiekvienas demas gali evoliucionuoti skirtingomis kryptimis.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Kai demai virsta jau turi savo kitą genofonda</a:t>
            </a:r>
            <a:r>
              <a:rPr lang="lt-LT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susidaro naujos rūšys.</a:t>
            </a:r>
          </a:p>
        </p:txBody>
      </p:sp>
      <p:sp>
        <p:nvSpPr>
          <p:cNvPr id="3076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F0C93E-1BEE-4D3D-A265-62AE549EFA74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raštės vietos rezervavimo ženklas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323850" y="908050"/>
            <a:ext cx="2592388" cy="26638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1908175" y="148431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611188" y="21336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1331913" y="11969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1403350" y="28527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1835150" y="27813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1979613" y="191611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539750" y="17732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107" name="AutoShape 12"/>
          <p:cNvSpPr>
            <a:spLocks noChangeArrowheads="1"/>
          </p:cNvSpPr>
          <p:nvPr/>
        </p:nvSpPr>
        <p:spPr bwMode="auto">
          <a:xfrm>
            <a:off x="3059113" y="476250"/>
            <a:ext cx="4968875" cy="1944688"/>
          </a:xfrm>
          <a:prstGeom prst="wedgeEllipseCallout">
            <a:avLst>
              <a:gd name="adj1" fmla="val -71181"/>
              <a:gd name="adj2" fmla="val 78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lt-LT" sz="2400" b="1" i="1">
                <a:latin typeface="Comic Sans MS" pitchFamily="66" charset="0"/>
              </a:rPr>
              <a:t>Demas- vienos rūšies tarpusavyje besikryžminančių individų grupę</a:t>
            </a:r>
          </a:p>
        </p:txBody>
      </p:sp>
      <p:sp>
        <p:nvSpPr>
          <p:cNvPr id="4108" name="AutoShape 13"/>
          <p:cNvSpPr>
            <a:spLocks noChangeArrowheads="1"/>
          </p:cNvSpPr>
          <p:nvPr/>
        </p:nvSpPr>
        <p:spPr bwMode="auto">
          <a:xfrm>
            <a:off x="3276600" y="3284538"/>
            <a:ext cx="4897438" cy="2449512"/>
          </a:xfrm>
          <a:prstGeom prst="wedgeEllipseCallout">
            <a:avLst>
              <a:gd name="adj1" fmla="val -75704"/>
              <a:gd name="adj2" fmla="val -64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lt-LT" sz="2400" b="1" i="1">
                <a:latin typeface="Comic Sans MS" pitchFamily="66" charset="0"/>
              </a:rPr>
              <a:t>Vieno demo individai, kurie nesikryžmina su kitų demų individais – gali būti naujos rūšies užuomazga</a:t>
            </a: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H="1">
            <a:off x="2124075" y="1557338"/>
            <a:ext cx="1511300" cy="71437"/>
          </a:xfrm>
          <a:prstGeom prst="line">
            <a:avLst/>
          </a:prstGeom>
          <a:noFill/>
          <a:ln w="136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2051050" y="2997200"/>
            <a:ext cx="2233613" cy="647700"/>
          </a:xfrm>
          <a:prstGeom prst="line">
            <a:avLst/>
          </a:prstGeom>
          <a:noFill/>
          <a:ln w="136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4111" name="AutoShape 17"/>
          <p:cNvSpPr>
            <a:spLocks noChangeArrowheads="1"/>
          </p:cNvSpPr>
          <p:nvPr/>
        </p:nvSpPr>
        <p:spPr bwMode="auto">
          <a:xfrm rot="540244" flipH="1">
            <a:off x="2555875" y="2060575"/>
            <a:ext cx="4537075" cy="1368425"/>
          </a:xfrm>
          <a:prstGeom prst="rightArrow">
            <a:avLst>
              <a:gd name="adj1" fmla="val 50000"/>
              <a:gd name="adj2" fmla="val 82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lt-LT" sz="2400" b="1" i="1">
                <a:solidFill>
                  <a:schemeClr val="bg1"/>
                </a:solidFill>
                <a:latin typeface="Comic Sans MS" pitchFamily="66" charset="0"/>
              </a:rPr>
              <a:t>Populiacija su savo demais</a:t>
            </a:r>
          </a:p>
        </p:txBody>
      </p:sp>
      <p:sp>
        <p:nvSpPr>
          <p:cNvPr id="4112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066056-D3C2-45CC-8147-C3508EC1CF24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raštės vietos rezervavimo ženklas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  <a:latin typeface="Comic Sans MS" pitchFamily="66" charset="0"/>
              </a:rPr>
              <a:t>Alopatrija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lt-LT" b="1" i="1" smtClean="0">
                <a:latin typeface="Comic Sans MS" pitchFamily="66" charset="0"/>
              </a:rPr>
              <a:t>Naujos rūšies susidarymo būdas, kai populiaciją padalina fizinis barjeras.</a:t>
            </a:r>
          </a:p>
          <a:p>
            <a:pPr eaLnBrk="1" hangingPunct="1"/>
            <a:r>
              <a:rPr lang="lt-LT" b="1" i="1" smtClean="0">
                <a:latin typeface="Comic Sans MS" pitchFamily="66" charset="0"/>
              </a:rPr>
              <a:t>Dėl geologinių procesų pasikeičia aplinka. Atsiranda fizinių barjerų, ( pvz.: iškyla kalnų grandinė, sausumą padalina vandens plotas)- tai vadinama </a:t>
            </a:r>
            <a:r>
              <a:rPr lang="lt-LT" b="1" i="1" smtClean="0">
                <a:solidFill>
                  <a:srgbClr val="FF0000"/>
                </a:solidFill>
                <a:latin typeface="Comic Sans MS" pitchFamily="66" charset="0"/>
              </a:rPr>
              <a:t>geografine izoliacija.</a:t>
            </a:r>
          </a:p>
        </p:txBody>
      </p:sp>
      <p:sp>
        <p:nvSpPr>
          <p:cNvPr id="5125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71E8B1-8B55-4BE8-8F60-4BE666E8FD10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raštės vietos rezervavimo ženklas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" t="6381" r="9785" b="9033"/>
          <a:stretch>
            <a:fillRect/>
          </a:stretch>
        </p:blipFill>
        <p:spPr bwMode="auto">
          <a:xfrm>
            <a:off x="1908175" y="1196975"/>
            <a:ext cx="43910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oloring-page-of-a-shamrock-shamrock-clipart-shamrock-clip-art-celtic-shamrock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4229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Kopija iš coloring-page-of-a-shamrock-shamrock-clipart-shamrock-clip-art-celtic-shamrock-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841" b="43118"/>
          <a:stretch>
            <a:fillRect/>
          </a:stretch>
        </p:blipFill>
        <p:spPr bwMode="auto">
          <a:xfrm>
            <a:off x="2124075" y="1341438"/>
            <a:ext cx="2016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492500" y="3573463"/>
            <a:ext cx="177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 i="1">
                <a:solidFill>
                  <a:srgbClr val="003300"/>
                </a:solidFill>
              </a:rPr>
              <a:t>populiacija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27088" y="765175"/>
            <a:ext cx="87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000" b="1" i="1">
                <a:solidFill>
                  <a:srgbClr val="003300"/>
                </a:solidFill>
              </a:rPr>
              <a:t>Nauja</a:t>
            </a:r>
          </a:p>
          <a:p>
            <a:r>
              <a:rPr lang="lt-LT" sz="2000" b="1" i="1">
                <a:solidFill>
                  <a:srgbClr val="003300"/>
                </a:solidFill>
              </a:rPr>
              <a:t>rūšis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059113" y="277971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 i="1">
                <a:solidFill>
                  <a:srgbClr val="003300"/>
                </a:solidFill>
              </a:rPr>
              <a:t>kalnai</a:t>
            </a:r>
          </a:p>
        </p:txBody>
      </p:sp>
      <p:sp>
        <p:nvSpPr>
          <p:cNvPr id="6153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83C89B-6B63-4880-A327-B89F73DADC60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2 -0.11296 L -0.22777 -0.22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57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Izoliacija dėl gyvenamosios vietos skirtumų.</a:t>
            </a:r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Dviem rūšims gyvenant toje pačioje geografinėje zonoje, bet skirtingose vietose, 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mažai tikėtina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kad jos susitiks ir bandys daugintis. Tai viena iš priežasčių, kodėl 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nesiporuoja musinukės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arba jau minėti raudonieji ir cukriniai klevai neapsidulkina vieni 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kitų žiedadulkėmis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Atogrąžų miškuose kiekviena gyvūnų rūšis gyvena tik savame arde, 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ir taip 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panašios rūšys izoliuojasi viena nuo kitos.</a:t>
            </a: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05DB6-3DE3-4114-B19E-5CAFA667C4DA}" type="datetime1">
              <a:rPr lang="lt-LT" smtClean="0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Griškabūdžio vid. m-kla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578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raštės vietos rezervavimo ženklas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/>
              <a:t>Griškabūdžio vid. m-kla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4000" b="1" i="1" smtClean="0">
                <a:solidFill>
                  <a:srgbClr val="003300"/>
                </a:solidFill>
                <a:latin typeface="Comic Sans MS" pitchFamily="66" charset="0"/>
              </a:rPr>
              <a:t>Simpatrija</a:t>
            </a:r>
            <a:r>
              <a:rPr lang="en-US" sz="4000" b="1" i="1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en-US" sz="4000" b="1" i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n-US" sz="4000" b="1" i="1" smtClean="0">
                <a:solidFill>
                  <a:srgbClr val="003300"/>
                </a:solidFill>
                <a:latin typeface="Comic Sans MS" pitchFamily="66" charset="0"/>
              </a:rPr>
              <a:t>(</a:t>
            </a:r>
            <a:r>
              <a:rPr lang="lt-LT" sz="4000" b="1" i="1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lt-LT" sz="4000" b="1" i="1" smtClean="0">
                <a:solidFill>
                  <a:srgbClr val="FF0000"/>
                </a:solidFill>
                <a:latin typeface="Comic Sans MS" pitchFamily="66" charset="0"/>
              </a:rPr>
              <a:t>reprodukcinė izoliacija</a:t>
            </a:r>
            <a:r>
              <a:rPr lang="lt-LT" sz="4000" b="1" i="1" smtClean="0">
                <a:solidFill>
                  <a:srgbClr val="003300"/>
                </a:solidFill>
                <a:latin typeface="Comic Sans MS" pitchFamily="66" charset="0"/>
              </a:rPr>
              <a:t> 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latin typeface="Comic Sans MS" pitchFamily="66" charset="0"/>
              </a:rPr>
              <a:t>Elgsenos </a:t>
            </a:r>
            <a:r>
              <a:rPr lang="lt-LT" i="1" smtClean="0">
                <a:latin typeface="Comic Sans MS" pitchFamily="66" charset="0"/>
              </a:rPr>
              <a:t>skirtumai. (kai vienos rūšies individai neatsiliepia į partnerio poravimosi ritualus)</a:t>
            </a:r>
          </a:p>
          <a:p>
            <a:pPr eaLnBrk="1" hangingPunct="1"/>
            <a:r>
              <a:rPr lang="lt-LT" b="1" i="1" smtClean="0">
                <a:latin typeface="Comic Sans MS" pitchFamily="66" charset="0"/>
              </a:rPr>
              <a:t>Sandara (</a:t>
            </a:r>
            <a:r>
              <a:rPr lang="lt-LT" i="1" smtClean="0">
                <a:latin typeface="Comic Sans MS" pitchFamily="66" charset="0"/>
              </a:rPr>
              <a:t>kai vienos rūšies individų dauginimosi organų sandara neatitinka potancialių partnerių sandaros</a:t>
            </a:r>
            <a:r>
              <a:rPr lang="lt-LT" b="1" i="1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lt-LT" b="1" i="1" smtClean="0">
                <a:latin typeface="Comic Sans MS" pitchFamily="66" charset="0"/>
              </a:rPr>
              <a:t>Poliploidija (</a:t>
            </a:r>
            <a:r>
              <a:rPr lang="lt-LT" i="1" smtClean="0">
                <a:latin typeface="Comic Sans MS" pitchFamily="66" charset="0"/>
              </a:rPr>
              <a:t>dėl sutrikimų mejozėje chromosomos neišsiskiria)</a:t>
            </a:r>
          </a:p>
        </p:txBody>
      </p:sp>
      <p:sp>
        <p:nvSpPr>
          <p:cNvPr id="7173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2AB76B-3A16-4286-9B65-5CCACC568AA0}" type="datetime1">
              <a:rPr lang="lt-LT"/>
              <a:pPr eaLnBrk="1" hangingPunct="1"/>
              <a:t>2011.03.21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Nesutapimas laike.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Dvi 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rūšys gali gyventi toje pačioje vietoje, bet jei dauginasi skirtingu</a:t>
            </a:r>
          </a:p>
          <a:p>
            <a:pPr marL="0" indent="0">
              <a:buNone/>
            </a:pP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metų laiku, tai net nebando poruotis. Pavyzdys - dvi termitų rūšys, </a:t>
            </a:r>
            <a:r>
              <a:rPr lang="lt-L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Reticulitermes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hageni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ir 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R. </a:t>
            </a:r>
            <a:r>
              <a:rPr lang="lt-L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virginicus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Pirmoji rūšis skraido ir poruojasi nuo kovo iki gegužės, antroji 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poruojasi rudenį 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ir žiemą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88281-81AF-475C-9D74-E57F043DD75B}" type="datetime1">
              <a:rPr lang="lt-LT" smtClean="0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Griškabūdžio vid. m-kla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394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Reprodukcinės 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izoliacijos mechanizmas</a:t>
            </a:r>
            <a:endParaRPr lang="lt-L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Mechanizmai, atskiriantys rūšis iki poravimosi, neleidžia vykti net poravimosi</a:t>
            </a:r>
          </a:p>
          <a:p>
            <a:pPr marL="0" indent="0">
              <a:buNone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bandymams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Izoliacija, kuri atsiranda dėl gyvenamosios vietos skirtumų, nesutapimo laike, </a:t>
            </a:r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mechaninė ir 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elgesio izoliacija neleidžia svetimiems genotipams įsijungti į populiacijos genofondą.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88281-81AF-475C-9D74-E57F043DD75B}" type="datetime1">
              <a:rPr lang="lt-LT" smtClean="0"/>
              <a:pPr>
                <a:defRPr/>
              </a:pPr>
              <a:t>2011.03.21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Griškabūdžio vid. m-kla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054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matytasis dizain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atytasis dizai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465</Words>
  <Application>Microsoft Office PowerPoint</Application>
  <PresentationFormat>Demonstracija ekrane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Numatytasis dizainas</vt:lpstr>
      <vt:lpstr>Skaidrė 1</vt:lpstr>
      <vt:lpstr>Skaidrė 2</vt:lpstr>
      <vt:lpstr>Skaidrė 3</vt:lpstr>
      <vt:lpstr>Alopatrija</vt:lpstr>
      <vt:lpstr>Skaidrė 5</vt:lpstr>
      <vt:lpstr>Izoliacija dėl gyvenamosios vietos skirtumų.</vt:lpstr>
      <vt:lpstr>Simpatrija ( reprodukcinė izoliacija )</vt:lpstr>
      <vt:lpstr>Nesutapimas laike.</vt:lpstr>
      <vt:lpstr>Reprodukcinės izoliacijos mechanizmas</vt:lpstr>
      <vt:lpstr>Naujos spartinos rūšies susidarymas</vt:lpstr>
      <vt:lpstr>Prisitaikymai ( Adaptacijos)</vt:lpstr>
      <vt:lpstr>Koevoliucija </vt:lpstr>
      <vt:lpstr>Kamufliažas </vt:lpstr>
    </vt:vector>
  </TitlesOfParts>
  <Company>Griškabūdžio vidurinė mokykla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Organizmų prisitaikymai</dc:title>
  <dc:creator>Biologija</dc:creator>
  <cp:lastModifiedBy>Biologija</cp:lastModifiedBy>
  <cp:revision>24</cp:revision>
  <dcterms:created xsi:type="dcterms:W3CDTF">2010-03-24T14:47:48Z</dcterms:created>
  <dcterms:modified xsi:type="dcterms:W3CDTF">2011-03-21T12:26:06Z</dcterms:modified>
</cp:coreProperties>
</file>