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7" r:id="rId10"/>
    <p:sldId id="274" r:id="rId11"/>
    <p:sldId id="259" r:id="rId12"/>
    <p:sldId id="260" r:id="rId13"/>
    <p:sldId id="261" r:id="rId14"/>
    <p:sldId id="262" r:id="rId15"/>
    <p:sldId id="275" r:id="rId16"/>
    <p:sldId id="276" r:id="rId17"/>
    <p:sldId id="263" r:id="rId18"/>
    <p:sldId id="264" r:id="rId19"/>
    <p:sldId id="265" r:id="rId20"/>
    <p:sldId id="266" r:id="rId21"/>
    <p:sldId id="258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84" r:id="rId38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00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3" autoAdjust="0"/>
  </p:normalViewPr>
  <p:slideViewPr>
    <p:cSldViewPr snapToGrid="0">
      <p:cViewPr varScale="1">
        <p:scale>
          <a:sx n="93" d="100"/>
          <a:sy n="93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Spustelėkite ruošinio teksto stiliams keisti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CD81AB-1497-400E-8972-8E58CC56541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5554-F017-4D01-9305-9D64516F9BEF}" type="datetime1">
              <a:rPr lang="lt-LT" smtClean="0"/>
              <a:t>2014.01.28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2E28-C88C-467B-ACDD-EBE7EFEF157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FDB27-A1A4-424B-AD04-7C99234953A1}" type="datetime1">
              <a:rPr lang="lt-LT" smtClean="0"/>
              <a:t>2014.01.28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04DDF-94BE-4337-A7C8-2B36CA8BBFE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4ADB-0F62-4F2D-8A6F-FD7DB3A802CB}" type="datetime1">
              <a:rPr lang="lt-LT" smtClean="0"/>
              <a:t>2014.01.28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DC1C-87DB-421E-B15D-E1CC24A5D11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588A7-E131-425C-8A15-D2F8677FB38A}" type="datetime1">
              <a:rPr lang="lt-LT" smtClean="0"/>
              <a:t>2014.01.28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6632-96EC-4691-9618-2E52DCC27AF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DF6D4-E47B-4CC6-979B-992A4A9BEB64}" type="datetime1">
              <a:rPr lang="lt-LT" smtClean="0"/>
              <a:t>2014.01.28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6470-34AD-4B00-988F-3FE3C203263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638D-C4C2-4104-A2F8-91A524D19083}" type="datetime1">
              <a:rPr lang="lt-LT" smtClean="0"/>
              <a:t>2014.01.28</a:t>
            </a:fld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ABCC-57C9-42A2-972F-269696F4947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BA84-F43F-4FB4-BF0D-64ACBD81EE17}" type="datetime1">
              <a:rPr lang="lt-LT" smtClean="0"/>
              <a:t>2014.01.28</a:t>
            </a:fld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76BF-6E9F-493F-A14B-73A9B411A6A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DF2D-0E3E-4EBE-9BF4-28067842A900}" type="datetime1">
              <a:rPr lang="lt-LT" smtClean="0"/>
              <a:t>2014.01.28</a:t>
            </a:fld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77762-B94D-448E-A44C-E7179975FAF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A1BC-E20C-4404-9145-C75C349A07E5}" type="datetime1">
              <a:rPr lang="lt-LT" smtClean="0"/>
              <a:t>2014.01.28</a:t>
            </a:fld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C1FF4-29FB-400A-B34A-F0E6CD1A463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5061A-BC0C-49D6-B819-A120ADD2AEA3}" type="datetime1">
              <a:rPr lang="lt-LT" smtClean="0"/>
              <a:t>2014.01.28</a:t>
            </a:fld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85B0-BFED-45B4-8289-B571FFBD982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464F-D10D-4F2A-A638-AAA4E1209198}" type="datetime1">
              <a:rPr lang="lt-LT" smtClean="0"/>
              <a:t>2014.01.28</a:t>
            </a:fld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A180-E6AF-4783-BED7-B542F9674AE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Spustelėkite, jei norite keisite ruoš. pav. stilių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ED45B49-EDB8-46D5-867F-39603C44B918}" type="datetime1">
              <a:rPr lang="lt-LT" smtClean="0"/>
              <a:t>2014.01.28</a:t>
            </a:fld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lt-LT" smtClean="0"/>
              <a:t>Šakių raj. Griškabūdžio gimnazija   NERINGA STRAVINSKIENĖ</a:t>
            </a:r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1B0CAE-411A-44AC-9098-C7C600C342B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olc/dl/120073/bio14.swf" TargetMode="External"/><Relationship Id="rId2" Type="http://schemas.openxmlformats.org/officeDocument/2006/relationships/hyperlink" Target="http://learn.genetics.utah.edu/units/basics/tour/chromosome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kp.emokykla.lt/imo/lt/mo/302/" TargetMode="External"/><Relationship Id="rId5" Type="http://schemas.openxmlformats.org/officeDocument/2006/relationships/hyperlink" Target="http://www.brookings.k12.sd.us/biology/PHVideos/Chapter%2011B.mpg" TargetMode="External"/><Relationship Id="rId4" Type="http://schemas.openxmlformats.org/officeDocument/2006/relationships/hyperlink" Target="http://www.bioplek.org/sheets/sheet_meiosemitose1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.miami.edu/~cmallery/150/mitosis/mitosis.htm" TargetMode="External"/><Relationship Id="rId2" Type="http://schemas.openxmlformats.org/officeDocument/2006/relationships/hyperlink" Target="http://micro.magnet.fsu.edu/cells/fluorescencemitosis/cytokinesis1larg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kp.emokykla.lt/imo/lt/mo/301/" TargetMode="External"/><Relationship Id="rId5" Type="http://schemas.openxmlformats.org/officeDocument/2006/relationships/hyperlink" Target="http://highered.mcgraw-hill.com/sites/0072495855/student_view0/chapter2/animation__comparison_of_meiosis_and_mitosis__quiz_1_.html" TargetMode="External"/><Relationship Id="rId4" Type="http://schemas.openxmlformats.org/officeDocument/2006/relationships/hyperlink" Target="http://www.vcbio.science.ru.nl/en/virtuallessons/mitostage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328068-9FC7-48BE-9394-87F2842FF4C1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0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473200"/>
            <a:ext cx="8229600" cy="1143000"/>
          </a:xfrm>
        </p:spPr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</a:rPr>
              <a:t>LĄSTELĖS DALIJIMASIS</a:t>
            </a:r>
          </a:p>
        </p:txBody>
      </p:sp>
      <p:pic>
        <p:nvPicPr>
          <p:cNvPr id="2052" name="Picture 4" descr="mitosis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2300" y="3235325"/>
            <a:ext cx="54864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0B5875-0396-4D49-8267-2C4D8639B08C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</a:rPr>
              <a:t>mitozė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Mitozės būdu dalinasi somatinės organizmo ląstelės. Mitozės dėka organizmas auga, didėja, atsinaujina audiniai. Mitozės funkcija – didinti ląstelių, kurios genetiškai tapačios motininei ląstelei skaičių.</a:t>
            </a:r>
          </a:p>
          <a:p>
            <a:pPr eaLnBrk="1" hangingPunct="1">
              <a:defRPr/>
            </a:pPr>
            <a:endParaRPr lang="lt-LT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32C02B-071A-4021-B5FD-1AB856F9B2FA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122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profazė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lt-LT" sz="3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Chromosomos išryškėja, tirpsta branduolio apvalkalėlis</a:t>
            </a:r>
          </a:p>
          <a:p>
            <a:pPr eaLnBrk="1" hangingPunct="1">
              <a:buFontTx/>
              <a:buNone/>
              <a:defRPr/>
            </a:pPr>
            <a:endParaRPr lang="lt-LT" sz="3200" b="1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lt-LT" sz="3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Formuojasi dalijimosi verpstė</a:t>
            </a:r>
          </a:p>
        </p:txBody>
      </p:sp>
      <p:pic>
        <p:nvPicPr>
          <p:cNvPr id="12295" name="Picture 13" descr="prophasei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638" y="2125663"/>
            <a:ext cx="28765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2511425" y="2349500"/>
            <a:ext cx="2565400" cy="377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2366963" y="2441575"/>
            <a:ext cx="2400300" cy="1893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pic>
        <p:nvPicPr>
          <p:cNvPr id="5136" name="Picture 16" descr="realpr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4568825"/>
            <a:ext cx="16573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5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AA0AB3-61A8-4020-86BC-EAFEF912ADF5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1331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003300"/>
                </a:solidFill>
              </a:rPr>
              <a:t>metafaz</a:t>
            </a:r>
            <a:r>
              <a:rPr lang="lt-LT" b="1" i="1" smtClean="0">
                <a:solidFill>
                  <a:srgbClr val="003300"/>
                </a:solidFill>
              </a:rPr>
              <a:t>ė</a:t>
            </a:r>
          </a:p>
        </p:txBody>
      </p:sp>
      <p:sp>
        <p:nvSpPr>
          <p:cNvPr id="13317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lt-LT" sz="3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hromosomos išsidėsto ląstelės pusiaujyje</a:t>
            </a:r>
          </a:p>
          <a:p>
            <a:pPr eaLnBrk="1" hangingPunct="1">
              <a:defRPr/>
            </a:pPr>
            <a:endParaRPr lang="lt-LT" sz="3200" b="1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lt-LT" sz="3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Dalijimosi verpstės siūlai prisitvirtina prie chromatidžių</a:t>
            </a:r>
          </a:p>
        </p:txBody>
      </p:sp>
      <p:pic>
        <p:nvPicPr>
          <p:cNvPr id="13319" name="Picture 14" descr="metapha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6475" y="2309813"/>
            <a:ext cx="34131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3224213" y="2227263"/>
            <a:ext cx="1423987" cy="18399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3017838" y="4256088"/>
            <a:ext cx="1995487" cy="5984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pic>
        <p:nvPicPr>
          <p:cNvPr id="6162" name="Picture 18" descr="realmeta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4789488"/>
            <a:ext cx="1471613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61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E7BF4F-6F8A-473F-A87C-41932E332119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1433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</a:rPr>
              <a:t>anafazė</a:t>
            </a:r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lt-LT" sz="2400" smtClean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lt-LT" sz="3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Chromosomos perplėšiamos pusiau ir dalijimosi verpstės siūlai į priešingus ląstelės polius neša </a:t>
            </a:r>
            <a:r>
              <a:rPr lang="lt-LT" sz="32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chromatides.</a:t>
            </a:r>
          </a:p>
        </p:txBody>
      </p:sp>
      <p:pic>
        <p:nvPicPr>
          <p:cNvPr id="14343" name="Picture 13" descr="anapha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663" y="1616075"/>
            <a:ext cx="376872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2257425" y="2492375"/>
            <a:ext cx="2601913" cy="423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2730500" y="4318000"/>
            <a:ext cx="2273300" cy="695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pic>
        <p:nvPicPr>
          <p:cNvPr id="7184" name="Picture 16" descr="realana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4668838"/>
            <a:ext cx="14176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3D99E19-11CC-4447-B0E7-C04C801D5B30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telofazė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84700" y="152082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lt-LT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Susidaro dviejų ląstelių branduoliai,</a:t>
            </a:r>
          </a:p>
          <a:p>
            <a:pPr eaLnBrk="1" hangingPunct="1">
              <a:buFontTx/>
              <a:buNone/>
              <a:defRPr/>
            </a:pPr>
            <a:r>
              <a:rPr lang="lt-LT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Dalijasi citoplazma - </a:t>
            </a:r>
            <a:r>
              <a:rPr lang="lt-LT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citokinezė</a:t>
            </a:r>
          </a:p>
          <a:p>
            <a:pPr eaLnBrk="1" hangingPunct="1">
              <a:buFontTx/>
              <a:buNone/>
              <a:defRPr/>
            </a:pPr>
            <a:r>
              <a:rPr lang="lt-LT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Susiformuoja dvi ląstelės turinčios tą patį chromosomų skaičių.</a:t>
            </a:r>
          </a:p>
          <a:p>
            <a:pPr eaLnBrk="1" hangingPunct="1">
              <a:buFontTx/>
              <a:buNone/>
              <a:defRPr/>
            </a:pPr>
            <a:endParaRPr lang="lt-LT" sz="2400" b="1" i="1" smtClean="0"/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lt-LT" sz="2400" smtClean="0"/>
          </a:p>
        </p:txBody>
      </p:sp>
      <p:pic>
        <p:nvPicPr>
          <p:cNvPr id="15367" name="Picture 11" descr="telopha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850" y="1638300"/>
            <a:ext cx="3630613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3305175" y="2636838"/>
            <a:ext cx="1549400" cy="13319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3289300" y="4362450"/>
            <a:ext cx="1565275" cy="2936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pic>
        <p:nvPicPr>
          <p:cNvPr id="8206" name="Picture 14" descr="realtel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4395788"/>
            <a:ext cx="1889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E67ED7-AE89-412E-88FD-6880C3E2DB99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pic>
        <p:nvPicPr>
          <p:cNvPr id="16388" name="Picture 6" descr="mitosis_animation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2605088"/>
            <a:ext cx="39195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Grp="1" noChangeArrowheads="1"/>
          </p:cNvSpPr>
          <p:nvPr>
            <p:ph type="title"/>
          </p:nvPr>
        </p:nvSpPr>
        <p:spPr>
          <a:xfrm>
            <a:off x="487363" y="368300"/>
            <a:ext cx="8229600" cy="1143000"/>
          </a:xfrm>
        </p:spPr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</a:rPr>
              <a:t>mitozės rezultatas</a:t>
            </a:r>
          </a:p>
        </p:txBody>
      </p:sp>
      <p:sp>
        <p:nvSpPr>
          <p:cNvPr id="1639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65663" y="161766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lt-LT" smtClean="0"/>
          </a:p>
        </p:txBody>
      </p:sp>
      <p:sp>
        <p:nvSpPr>
          <p:cNvPr id="16391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lt-LT" sz="3200" b="1" i="1" smtClean="0"/>
          </a:p>
          <a:p>
            <a:pPr eaLnBrk="1" hangingPunct="1">
              <a:buFontTx/>
              <a:buNone/>
            </a:pPr>
            <a:endParaRPr lang="lt-LT" sz="3200" b="1" i="1" smtClean="0"/>
          </a:p>
          <a:p>
            <a:pPr eaLnBrk="1" hangingPunct="1">
              <a:buFontTx/>
              <a:buNone/>
            </a:pPr>
            <a:r>
              <a:rPr lang="lt-LT" sz="3200" b="1" i="1" smtClean="0"/>
              <a:t>Susidaro dvi ląstelės tu</a:t>
            </a:r>
            <a:r>
              <a:rPr lang="en-GB" sz="3200" b="1" i="1" smtClean="0"/>
              <a:t>r</a:t>
            </a:r>
            <a:r>
              <a:rPr lang="lt-LT" sz="3200" b="1" i="1" smtClean="0"/>
              <a:t>inčios  tokį patį chromosomų skaičių.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08DC8A-8477-472E-ACC5-2793A261F9B3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27013"/>
            <a:ext cx="8229600" cy="1995487"/>
          </a:xfrm>
        </p:spPr>
        <p:txBody>
          <a:bodyPr/>
          <a:lstStyle/>
          <a:p>
            <a:pPr eaLnBrk="1" hangingPunct="1"/>
            <a:r>
              <a:rPr lang="lt-LT" sz="4000" b="1" i="1" smtClean="0">
                <a:solidFill>
                  <a:srgbClr val="003300"/>
                </a:solidFill>
              </a:rPr>
              <a:t>kodėl dukterinėse ląstelėse išlieka nepakitęs chromosomų rinkinys?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20900"/>
            <a:ext cx="8229600" cy="40052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t-LT" b="1" i="1" smtClean="0"/>
              <a:t>Anafazėje  chromosomos perplėšiamos ir į priešingus ląstelės polius keliauja chromatidės.</a:t>
            </a:r>
          </a:p>
        </p:txBody>
      </p:sp>
      <p:pic>
        <p:nvPicPr>
          <p:cNvPr id="30724" name="Picture 4" descr="mitosis_animation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3656013"/>
            <a:ext cx="5935662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225EB57-1067-4159-8C8C-665A4398B949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mejozė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lt-LT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Tai lytinių ląstelių dalijimosi būdas. Mejozę sudaro du dalijimaisi – pirmojo dalijimosi metu chromosomų skaičius sumažėja pusiau, o antras dalijimasis analogiškas mitozei.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lt-LT" sz="3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Mejozė vyksta dauginimosi organų ląstelėse.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lt-LT" sz="2800" b="1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092272-98AA-449E-BC48-E2ECB53107C4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</a:rPr>
              <a:t>I profazė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lt-LT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Chromosomos išryškėja, homologinės chromosomos susijungia į bivalentus</a:t>
            </a:r>
          </a:p>
          <a:p>
            <a:pPr eaLnBrk="1" hangingPunct="1">
              <a:buFontTx/>
              <a:buNone/>
              <a:defRPr/>
            </a:pPr>
            <a:r>
              <a:rPr lang="lt-LT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Chromatidės pasikeičia savo dalimis – vyksta</a:t>
            </a:r>
            <a:r>
              <a:rPr lang="lt-LT" b="1" i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lt-LT" b="1" i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krosingoveris</a:t>
            </a:r>
          </a:p>
          <a:p>
            <a:pPr eaLnBrk="1" hangingPunct="1">
              <a:buFontTx/>
              <a:buNone/>
              <a:defRPr/>
            </a:pPr>
            <a:endParaRPr lang="lt-LT" b="1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lt-LT" smtClean="0"/>
          </a:p>
        </p:txBody>
      </p:sp>
      <p:pic>
        <p:nvPicPr>
          <p:cNvPr id="19463" name="Picture 5" descr="prophase1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563" y="2141538"/>
            <a:ext cx="37592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2484438" y="2133600"/>
            <a:ext cx="2447925" cy="1079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3341688" y="4486275"/>
            <a:ext cx="1646237" cy="1079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40539DA-72BB-4C7A-9D99-0C7377EB4DE8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sz="48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krosingoveris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lt-LT" sz="2400" smtClean="0">
                <a:solidFill>
                  <a:srgbClr val="003300"/>
                </a:solidFill>
              </a:rPr>
              <a:t>Homologinės chromosomos persikryžiuoja</a:t>
            </a:r>
          </a:p>
          <a:p>
            <a:pPr eaLnBrk="1" hangingPunct="1"/>
            <a:endParaRPr lang="lt-LT" sz="2400" smtClean="0">
              <a:solidFill>
                <a:srgbClr val="003300"/>
              </a:solidFill>
            </a:endParaRPr>
          </a:p>
          <a:p>
            <a:pPr eaLnBrk="1" hangingPunct="1"/>
            <a:r>
              <a:rPr lang="lt-LT" sz="2400" smtClean="0">
                <a:solidFill>
                  <a:srgbClr val="003300"/>
                </a:solidFill>
              </a:rPr>
              <a:t>Chromatidės apsikeičia savo dalimis</a:t>
            </a:r>
          </a:p>
          <a:p>
            <a:pPr eaLnBrk="1" hangingPunct="1"/>
            <a:endParaRPr lang="lt-LT" sz="2400" smtClean="0">
              <a:solidFill>
                <a:srgbClr val="003300"/>
              </a:solidFill>
            </a:endParaRPr>
          </a:p>
          <a:p>
            <a:pPr eaLnBrk="1" hangingPunct="1"/>
            <a:r>
              <a:rPr lang="lt-LT" sz="2400" smtClean="0">
                <a:solidFill>
                  <a:srgbClr val="003300"/>
                </a:solidFill>
              </a:rPr>
              <a:t>Chromosomos pasidalina genetine informacija</a:t>
            </a:r>
          </a:p>
          <a:p>
            <a:pPr eaLnBrk="1" hangingPunct="1"/>
            <a:endParaRPr lang="lt-LT" sz="2400" smtClean="0">
              <a:solidFill>
                <a:srgbClr val="003300"/>
              </a:solidFill>
            </a:endParaRPr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22800" y="1273175"/>
            <a:ext cx="3773488" cy="5126038"/>
          </a:xfrm>
          <a:noFill/>
        </p:spPr>
      </p:pic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348038" y="2349500"/>
            <a:ext cx="2952750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016250" y="3721100"/>
            <a:ext cx="2995613" cy="428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511550" y="4951413"/>
            <a:ext cx="1958975" cy="466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6CD6A6F-4CBF-46C9-87D1-B812EBE1BDBA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sz="60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Glūdi branduolyje</a:t>
            </a:r>
          </a:p>
          <a:p>
            <a:pPr eaLnBrk="1" hangingPunct="1">
              <a:defRPr/>
            </a:pP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Sudaryta iš DNR( nukleino rūgšties) ir baltymų – chromatino</a:t>
            </a:r>
          </a:p>
          <a:p>
            <a:pPr eaLnBrk="1" hangingPunct="1">
              <a:defRPr/>
            </a:pP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Susideda iš dviejų chromatidžių</a:t>
            </a:r>
          </a:p>
          <a:p>
            <a:pPr eaLnBrk="1" hangingPunct="1">
              <a:defRPr/>
            </a:pP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Saugo genetinę informaciją – sudarytos iš genų</a:t>
            </a:r>
          </a:p>
          <a:p>
            <a:pPr eaLnBrk="1" hangingPunct="1">
              <a:defRPr/>
            </a:pPr>
            <a:endParaRPr lang="lt-LT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1682C48-85FA-4695-8CE9-18651258E6FA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150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metafazė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lt-LT" sz="3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Homologinių chromosomų poros išsidėsto ląstelės pusiaujyje, prie jų prisitvirtina dalijimosi verpstės siūlai</a:t>
            </a:r>
          </a:p>
          <a:p>
            <a:pPr lvl="4" eaLnBrk="1" hangingPunct="1">
              <a:buFontTx/>
              <a:buNone/>
              <a:defRPr/>
            </a:pPr>
            <a:endParaRPr lang="lt-LT" b="1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1511" name="Picture 5" descr="metaphase1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" y="1638300"/>
            <a:ext cx="41227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2897188" y="2444750"/>
            <a:ext cx="2074862" cy="396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2346325" y="4192588"/>
            <a:ext cx="2727325" cy="419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4E88053-9934-4E8B-8E50-8D08A5FDB539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sz="48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anafazė</a:t>
            </a:r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lt-LT" sz="3200" b="1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lt-LT" sz="3200" b="1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lt-LT" sz="3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Į priešingus ląstelės polius keliauja </a:t>
            </a:r>
            <a:r>
              <a:rPr lang="lt-LT" sz="32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chromosomos</a:t>
            </a:r>
          </a:p>
        </p:txBody>
      </p:sp>
      <p:pic>
        <p:nvPicPr>
          <p:cNvPr id="22535" name="Picture 5" descr="anaphase1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00" y="1606550"/>
            <a:ext cx="4011613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246438" y="2808288"/>
            <a:ext cx="1685925" cy="6207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1955800" y="3573463"/>
            <a:ext cx="2832100" cy="1176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7D90D1-448C-457E-860C-8675631FEAEF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sz="48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telofazė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lt-LT" smtClean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lt-LT" sz="36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Susiformuoja dvi ląstelės turinčios perpus mažesnį chromosomų skaičių (n)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lt-LT" sz="3600" b="1" i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lt-LT" sz="3600" b="1" i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haploidinį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lt-LT" sz="36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Vyksta citokinezė</a:t>
            </a:r>
          </a:p>
          <a:p>
            <a:pPr eaLnBrk="1" hangingPunct="1">
              <a:lnSpc>
                <a:spcPct val="90000"/>
              </a:lnSpc>
              <a:defRPr/>
            </a:pPr>
            <a:endParaRPr lang="lt-LT" smtClean="0"/>
          </a:p>
        </p:txBody>
      </p:sp>
      <p:pic>
        <p:nvPicPr>
          <p:cNvPr id="23559" name="Picture 6" descr="telophase1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1311275"/>
            <a:ext cx="397827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1365250" y="2349500"/>
            <a:ext cx="3567113" cy="1079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 flipV="1">
            <a:off x="4038600" y="4359275"/>
            <a:ext cx="962025" cy="1127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0ED9899-B024-4E0A-B663-AFD25A6FF73F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profazė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lt-LT" sz="2400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lt-LT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Ląstelėse su perpus mažesniu chromosomų rinkiniu chromosomos išryškėja, tirpsta branduolio apvalkalėlis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lt-LT" b="1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lt-LT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Formuojasi dalijimosi verpstė</a:t>
            </a:r>
          </a:p>
        </p:txBody>
      </p:sp>
      <p:pic>
        <p:nvPicPr>
          <p:cNvPr id="24583" name="Picture 4" descr="prophase2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550" y="1616075"/>
            <a:ext cx="386556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3284538" y="2349500"/>
            <a:ext cx="1792287" cy="346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819525" y="2349500"/>
            <a:ext cx="1257300" cy="1985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3678238" y="4918075"/>
            <a:ext cx="1320800" cy="8524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55C94A-0466-4FA4-A912-903B8A9B0A15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metafazė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lt-LT" sz="3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chromosomos išsidėsto ląstelės pusiaujyje</a:t>
            </a:r>
          </a:p>
          <a:p>
            <a:pPr eaLnBrk="1" hangingPunct="1">
              <a:defRPr/>
            </a:pPr>
            <a:endParaRPr lang="lt-LT" sz="3200" b="1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lt-LT" sz="3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Dalijimosi verpstės siūlai prisitvirtina prie chromatidžių</a:t>
            </a:r>
          </a:p>
        </p:txBody>
      </p:sp>
      <p:pic>
        <p:nvPicPr>
          <p:cNvPr id="25607" name="Picture 6" descr="metaphase2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175" y="1633538"/>
            <a:ext cx="39433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 flipH="1" flipV="1">
            <a:off x="2655888" y="2035175"/>
            <a:ext cx="2276475" cy="9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2671763" y="2133600"/>
            <a:ext cx="2260600" cy="3054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 flipV="1">
            <a:off x="2609850" y="2301875"/>
            <a:ext cx="2259013" cy="1612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2671763" y="4167188"/>
            <a:ext cx="1944687" cy="13668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7" grpId="0" animBg="1"/>
      <p:bldP spid="3789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BD8AAC5-A58E-406C-836F-FEE6E0738166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66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anafazė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lt-LT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Chromosomos perplėšiamos pusiau ir dalijimosi verpstės siūlai į priešingus ląstelės polius neša </a:t>
            </a:r>
            <a:r>
              <a:rPr lang="lt-LT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chromatides</a:t>
            </a:r>
          </a:p>
        </p:txBody>
      </p:sp>
      <p:pic>
        <p:nvPicPr>
          <p:cNvPr id="26630" name="Picture 6" descr="anaphase2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713" y="1601788"/>
            <a:ext cx="4106862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3014663" y="2492375"/>
            <a:ext cx="1844675" cy="46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3267075" y="2524125"/>
            <a:ext cx="1608138" cy="26781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0AF09D4-AF38-4515-8E18-C274F33F2554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telofazė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lt-LT" b="1" i="1" smtClean="0"/>
          </a:p>
          <a:p>
            <a:pPr eaLnBrk="1" hangingPunct="1">
              <a:buFontTx/>
              <a:buNone/>
            </a:pPr>
            <a:endParaRPr lang="lt-LT" b="1" i="1" smtClean="0"/>
          </a:p>
          <a:p>
            <a:pPr eaLnBrk="1" hangingPunct="1">
              <a:buFontTx/>
              <a:buNone/>
            </a:pPr>
            <a:r>
              <a:rPr lang="lt-LT" b="1" i="1" smtClean="0"/>
              <a:t>Vyksta citokinezė, susiformuoja 4 ląstelės , turinčios perpus mažesnį chromosomų rinkinį.</a:t>
            </a:r>
          </a:p>
        </p:txBody>
      </p:sp>
      <p:pic>
        <p:nvPicPr>
          <p:cNvPr id="27655" name="Picture 6" descr="telophase2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13" y="1419225"/>
            <a:ext cx="4310062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Line 8"/>
          <p:cNvSpPr>
            <a:spLocks noChangeShapeType="1"/>
          </p:cNvSpPr>
          <p:nvPr/>
        </p:nvSpPr>
        <p:spPr bwMode="auto">
          <a:xfrm flipH="1" flipV="1">
            <a:off x="4279900" y="3343275"/>
            <a:ext cx="579438" cy="517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4360863" y="3860800"/>
            <a:ext cx="498475" cy="428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F16873-E283-4779-965F-D7C064A602BD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>
                <a:solidFill>
                  <a:srgbClr val="003300"/>
                </a:solidFill>
              </a:rPr>
              <a:t>mejozės rezultatas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lt-LT" b="1" i="1" smtClean="0"/>
              <a:t>Keturios ląstelės turinčios perpus mažesnį chromosomų rinkinį</a:t>
            </a:r>
          </a:p>
        </p:txBody>
      </p:sp>
      <p:pic>
        <p:nvPicPr>
          <p:cNvPr id="28678" name="Picture 4" descr="mimovchanged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2651125"/>
            <a:ext cx="4065588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6252024-301C-4109-8545-05EC52DB2D26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2969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z="4000" b="1" i="1" smtClean="0">
                <a:solidFill>
                  <a:srgbClr val="003300"/>
                </a:solidFill>
              </a:rPr>
              <a:t>kodėl susidaro perpus mažesnis chromosomų rinkinys?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 smtClean="0"/>
              <a:t>Pirmoje anafaz</a:t>
            </a:r>
            <a:r>
              <a:rPr lang="lt-LT" sz="3600" b="1" i="1" smtClean="0"/>
              <a:t>ėje į priešingus ląstelės polius keliauja ne chromatidės, o chromosomos.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29703" name="Picture 4" descr="meiosis_1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636713"/>
            <a:ext cx="400208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7E5913-35FA-4C4A-8AD2-CF5A4D333882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</a:rPr>
              <a:t>m</a:t>
            </a:r>
            <a:r>
              <a:rPr lang="en-US" b="1" i="1" smtClean="0">
                <a:solidFill>
                  <a:srgbClr val="003300"/>
                </a:solidFill>
              </a:rPr>
              <a:t>ejo</a:t>
            </a:r>
            <a:r>
              <a:rPr lang="lt-LT" b="1" i="1" smtClean="0">
                <a:solidFill>
                  <a:srgbClr val="003300"/>
                </a:solidFill>
              </a:rPr>
              <a:t>zės reikšmė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sz="2800" b="1" i="1" smtClean="0"/>
              <a:t>Dalijantis ląstelei mejoziniu būdu, chromosomų sumažėja pusiau, dėl to, susiliejus dviems lytinėms ląstelėms, chromosomų skaičius išlieka pastovus.</a:t>
            </a:r>
          </a:p>
          <a:p>
            <a:pPr eaLnBrk="1" hangingPunct="1"/>
            <a:r>
              <a:rPr lang="lt-LT" sz="2800" b="1" i="1" smtClean="0"/>
              <a:t>Mejozė turi lemiamos reikšmės rekombinaciniam kintamumui, apsikeitus segmentais tarp homologinių chromosomų ir įvykus krosingoveriui, didėja rekombinacijų skaičius.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306EBC9-73DB-4F5C-80DA-C7681ECF0FAC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kaip sudaryta chromosoma?</a:t>
            </a:r>
          </a:p>
        </p:txBody>
      </p:sp>
      <p:pic>
        <p:nvPicPr>
          <p:cNvPr id="14340" name="Picture 4" descr="t-08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4859" t="29486" r="42964" b="26750"/>
          <a:stretch>
            <a:fillRect/>
          </a:stretch>
        </p:blipFill>
        <p:spPr>
          <a:xfrm>
            <a:off x="2811463" y="4083050"/>
            <a:ext cx="3136900" cy="2474913"/>
          </a:xfrm>
          <a:noFill/>
        </p:spPr>
      </p:pic>
      <p:pic>
        <p:nvPicPr>
          <p:cNvPr id="14341" name="Picture 5" descr="t-087"/>
          <p:cNvPicPr>
            <a:picLocks noChangeAspect="1" noChangeArrowheads="1"/>
          </p:cNvPicPr>
          <p:nvPr/>
        </p:nvPicPr>
        <p:blipFill>
          <a:blip r:embed="rId2" cstate="print"/>
          <a:srcRect l="1686" t="23996" r="65987" b="29567"/>
          <a:stretch>
            <a:fillRect/>
          </a:stretch>
        </p:blipFill>
        <p:spPr bwMode="auto">
          <a:xfrm>
            <a:off x="0" y="3789363"/>
            <a:ext cx="3059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t-087"/>
          <p:cNvPicPr>
            <a:picLocks noChangeAspect="1" noChangeArrowheads="1"/>
          </p:cNvPicPr>
          <p:nvPr/>
        </p:nvPicPr>
        <p:blipFill>
          <a:blip r:embed="rId2" cstate="print"/>
          <a:srcRect l="59738" t="20435" r="1962" b="18263"/>
          <a:stretch>
            <a:fillRect/>
          </a:stretch>
        </p:blipFill>
        <p:spPr bwMode="auto">
          <a:xfrm>
            <a:off x="5940425" y="3860800"/>
            <a:ext cx="28813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403350" y="3573463"/>
            <a:ext cx="485775" cy="1368425"/>
          </a:xfrm>
          <a:prstGeom prst="downArrow">
            <a:avLst>
              <a:gd name="adj1" fmla="val 50000"/>
              <a:gd name="adj2" fmla="val 704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lt-LT">
              <a:solidFill>
                <a:srgbClr val="FF0066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9388" y="2636838"/>
            <a:ext cx="27368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DNR </a:t>
            </a:r>
          </a:p>
          <a:p>
            <a:pPr algn="ctr">
              <a:defRPr/>
            </a:pPr>
            <a:r>
              <a:rPr lang="lt-LT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nukleino rūgštis)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4067175" y="3573463"/>
            <a:ext cx="485775" cy="1584325"/>
          </a:xfrm>
          <a:prstGeom prst="downArrow">
            <a:avLst>
              <a:gd name="adj1" fmla="val 50000"/>
              <a:gd name="adj2" fmla="val 81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lt-LT">
              <a:solidFill>
                <a:srgbClr val="FF0066"/>
              </a:solidFill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7419975" y="3063875"/>
            <a:ext cx="485775" cy="1584325"/>
          </a:xfrm>
          <a:prstGeom prst="downArrow">
            <a:avLst>
              <a:gd name="adj1" fmla="val 50000"/>
              <a:gd name="adj2" fmla="val 81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lt-LT">
              <a:solidFill>
                <a:srgbClr val="FF0066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203575" y="2349500"/>
            <a:ext cx="2376488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Chromatinas</a:t>
            </a:r>
          </a:p>
          <a:p>
            <a:pPr algn="ctr">
              <a:defRPr/>
            </a:pPr>
            <a:r>
              <a:rPr lang="lt-LT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 DNR ir</a:t>
            </a:r>
          </a:p>
          <a:p>
            <a:pPr algn="ctr">
              <a:defRPr/>
            </a:pPr>
            <a:r>
              <a:rPr lang="lt-LT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baltymai)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057900" y="2227263"/>
            <a:ext cx="27368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9CAC83-E965-48FC-87AA-8822139CAACB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z="4000" b="1" i="1" smtClean="0">
                <a:solidFill>
                  <a:srgbClr val="003300"/>
                </a:solidFill>
              </a:rPr>
              <a:t/>
            </a:r>
            <a:br>
              <a:rPr lang="lt-LT" sz="4000" b="1" i="1" smtClean="0">
                <a:solidFill>
                  <a:srgbClr val="003300"/>
                </a:solidFill>
              </a:rPr>
            </a:br>
            <a:r>
              <a:rPr lang="en-GB" sz="4000" b="1" i="1" smtClean="0">
                <a:solidFill>
                  <a:srgbClr val="003300"/>
                </a:solidFill>
              </a:rPr>
              <a:t>O</a:t>
            </a:r>
            <a:r>
              <a:rPr lang="lt-LT" sz="4000" b="1" i="1" smtClean="0">
                <a:solidFill>
                  <a:srgbClr val="003300"/>
                </a:solidFill>
              </a:rPr>
              <a:t>rganizme mejozė vyksta gametogenezės metu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lt-LT" b="1" i="1" smtClean="0"/>
          </a:p>
          <a:p>
            <a:pPr eaLnBrk="1" hangingPunct="1"/>
            <a:r>
              <a:rPr lang="lt-LT" b="1" i="1" smtClean="0"/>
              <a:t>Gametogenezė – lytinių ląstelių susidarymas.</a:t>
            </a:r>
          </a:p>
          <a:p>
            <a:pPr eaLnBrk="1" hangingPunct="1"/>
            <a:r>
              <a:rPr lang="lt-LT" b="1" i="1" smtClean="0"/>
              <a:t>Spermatogenezė – vyriškų lytinių ląstelių spermatozoidų susidarymas</a:t>
            </a:r>
          </a:p>
          <a:p>
            <a:pPr eaLnBrk="1" hangingPunct="1"/>
            <a:r>
              <a:rPr lang="lt-LT" b="1" i="1" smtClean="0"/>
              <a:t>Ovogenezė – moteriškų lytinių ląstelių kiaušialąsčių susidarymas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192D7CE-D9E4-4714-94B0-AC818321B3A0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3277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z="4000" b="1" i="1" smtClean="0">
                <a:solidFill>
                  <a:srgbClr val="003300"/>
                </a:solidFill>
              </a:rPr>
              <a:t>Spermatogenezė vyksta sėklidėse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lt-LT" sz="2400" smtClean="0"/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lt-LT" sz="2400" smtClean="0"/>
          </a:p>
          <a:p>
            <a:pPr eaLnBrk="1" hangingPunct="1">
              <a:lnSpc>
                <a:spcPct val="90000"/>
              </a:lnSpc>
            </a:pPr>
            <a:r>
              <a:rPr lang="lt-LT" b="1" i="1" smtClean="0"/>
              <a:t>Pirmos eilės spermatocitas ( 2n )</a:t>
            </a:r>
          </a:p>
          <a:p>
            <a:pPr eaLnBrk="1" hangingPunct="1">
              <a:lnSpc>
                <a:spcPct val="90000"/>
              </a:lnSpc>
            </a:pPr>
            <a:r>
              <a:rPr lang="lt-LT" b="1" i="1" smtClean="0"/>
              <a:t>Mejozė</a:t>
            </a:r>
            <a:r>
              <a:rPr lang="en-GB" b="1" i="1" smtClean="0"/>
              <a:t>  I</a:t>
            </a:r>
            <a:endParaRPr lang="lt-LT" b="1" i="1" smtClean="0"/>
          </a:p>
          <a:p>
            <a:pPr eaLnBrk="1" hangingPunct="1">
              <a:lnSpc>
                <a:spcPct val="90000"/>
              </a:lnSpc>
            </a:pPr>
            <a:r>
              <a:rPr lang="lt-LT" b="1" i="1" smtClean="0"/>
              <a:t>Antros eilės spermatocitas ( n )</a:t>
            </a:r>
          </a:p>
          <a:p>
            <a:pPr eaLnBrk="1" hangingPunct="1">
              <a:lnSpc>
                <a:spcPct val="90000"/>
              </a:lnSpc>
            </a:pPr>
            <a:r>
              <a:rPr lang="lt-LT" b="1" i="1" smtClean="0"/>
              <a:t>Mejozė</a:t>
            </a:r>
            <a:r>
              <a:rPr lang="en-GB" b="1" i="1" smtClean="0"/>
              <a:t>  II</a:t>
            </a:r>
            <a:endParaRPr lang="lt-LT" b="1" i="1" smtClean="0"/>
          </a:p>
          <a:p>
            <a:pPr eaLnBrk="1" hangingPunct="1">
              <a:lnSpc>
                <a:spcPct val="90000"/>
              </a:lnSpc>
            </a:pPr>
            <a:r>
              <a:rPr lang="lt-LT" b="1" i="1" smtClean="0"/>
              <a:t>Spermatidai</a:t>
            </a:r>
          </a:p>
          <a:p>
            <a:pPr eaLnBrk="1" hangingPunct="1">
              <a:lnSpc>
                <a:spcPct val="90000"/>
              </a:lnSpc>
            </a:pPr>
            <a:r>
              <a:rPr lang="lt-LT" b="1" i="1" smtClean="0"/>
              <a:t>Subrendę spermatozoidai</a:t>
            </a:r>
          </a:p>
        </p:txBody>
      </p:sp>
      <p:pic>
        <p:nvPicPr>
          <p:cNvPr id="32775" name="Picture 6" descr="gametogenes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0" r="48473"/>
          <a:stretch>
            <a:fillRect/>
          </a:stretch>
        </p:blipFill>
        <p:spPr bwMode="auto">
          <a:xfrm>
            <a:off x="415925" y="754063"/>
            <a:ext cx="3789363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1" name="Line 33"/>
          <p:cNvSpPr>
            <a:spLocks noChangeShapeType="1"/>
          </p:cNvSpPr>
          <p:nvPr/>
        </p:nvSpPr>
        <p:spPr bwMode="auto">
          <a:xfrm flipH="1">
            <a:off x="2855913" y="2224088"/>
            <a:ext cx="1987550" cy="234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 flipH="1">
            <a:off x="2825750" y="3074988"/>
            <a:ext cx="1985963" cy="14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 flipH="1">
            <a:off x="3314700" y="3579813"/>
            <a:ext cx="1497013" cy="936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 flipH="1">
            <a:off x="3282950" y="4889500"/>
            <a:ext cx="1512888" cy="142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 flipH="1">
            <a:off x="3282950" y="5346700"/>
            <a:ext cx="1481138" cy="517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H="1">
            <a:off x="3325813" y="4406900"/>
            <a:ext cx="1497012" cy="936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1" grpId="0" animBg="1"/>
      <p:bldP spid="53282" grpId="0" animBg="1"/>
      <p:bldP spid="53283" grpId="0" animBg="1"/>
      <p:bldP spid="53284" grpId="0" animBg="1"/>
      <p:bldP spid="53285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929186-2A59-4844-9304-2ED61157CC7B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337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</a:rPr>
              <a:t>ovogenezė vyksta kiaušidėse</a:t>
            </a:r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lt-LT" sz="2400" smtClean="0"/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t-LT" sz="2400" b="1" i="1" smtClean="0"/>
              <a:t>Pirmos eilės ovocitas ( 2n )</a:t>
            </a:r>
          </a:p>
          <a:p>
            <a:pPr eaLnBrk="1" hangingPunct="1">
              <a:lnSpc>
                <a:spcPct val="90000"/>
              </a:lnSpc>
            </a:pPr>
            <a:r>
              <a:rPr lang="lt-LT" sz="2400" b="1" i="1" smtClean="0"/>
              <a:t>Mejozė</a:t>
            </a:r>
            <a:r>
              <a:rPr lang="en-GB" sz="2400" b="1" i="1" smtClean="0"/>
              <a:t> I</a:t>
            </a:r>
            <a:endParaRPr lang="lt-LT" sz="2400" b="1" i="1" smtClean="0"/>
          </a:p>
          <a:p>
            <a:pPr eaLnBrk="1" hangingPunct="1">
              <a:lnSpc>
                <a:spcPct val="90000"/>
              </a:lnSpc>
            </a:pPr>
            <a:endParaRPr lang="lt-LT" sz="2400" b="1" i="1" smtClean="0"/>
          </a:p>
          <a:p>
            <a:pPr eaLnBrk="1" hangingPunct="1">
              <a:lnSpc>
                <a:spcPct val="90000"/>
              </a:lnSpc>
            </a:pPr>
            <a:r>
              <a:rPr lang="lt-LT" sz="2400" b="1" i="1" smtClean="0"/>
              <a:t>Redukcinis kūnelis</a:t>
            </a:r>
          </a:p>
          <a:p>
            <a:pPr eaLnBrk="1" hangingPunct="1">
              <a:lnSpc>
                <a:spcPct val="90000"/>
              </a:lnSpc>
            </a:pPr>
            <a:r>
              <a:rPr lang="lt-LT" sz="2400" b="1" i="1" smtClean="0"/>
              <a:t>Antros eilės ovocitas (n)</a:t>
            </a:r>
            <a:endParaRPr lang="en-GB" sz="2400" b="1" i="1" smtClean="0"/>
          </a:p>
          <a:p>
            <a:pPr eaLnBrk="1" hangingPunct="1">
              <a:lnSpc>
                <a:spcPct val="90000"/>
              </a:lnSpc>
            </a:pPr>
            <a:r>
              <a:rPr lang="lt-LT" sz="2400" b="1" i="1" smtClean="0"/>
              <a:t>Mejozė</a:t>
            </a:r>
            <a:r>
              <a:rPr lang="en-GB" sz="2400" b="1" i="1" smtClean="0"/>
              <a:t>  II</a:t>
            </a:r>
            <a:endParaRPr lang="lt-LT" sz="2400" b="1" i="1" smtClean="0"/>
          </a:p>
          <a:p>
            <a:pPr eaLnBrk="1" hangingPunct="1">
              <a:lnSpc>
                <a:spcPct val="90000"/>
              </a:lnSpc>
            </a:pPr>
            <a:endParaRPr lang="lt-LT" sz="2400" b="1" i="1" smtClean="0"/>
          </a:p>
          <a:p>
            <a:pPr eaLnBrk="1" hangingPunct="1">
              <a:lnSpc>
                <a:spcPct val="90000"/>
              </a:lnSpc>
            </a:pPr>
            <a:r>
              <a:rPr lang="lt-LT" sz="2400" b="1" i="1" smtClean="0"/>
              <a:t>Redukciniai kūneliai</a:t>
            </a:r>
          </a:p>
          <a:p>
            <a:pPr eaLnBrk="1" hangingPunct="1">
              <a:lnSpc>
                <a:spcPct val="90000"/>
              </a:lnSpc>
            </a:pPr>
            <a:endParaRPr lang="lt-LT" sz="2400" b="1" i="1" smtClean="0"/>
          </a:p>
          <a:p>
            <a:pPr eaLnBrk="1" hangingPunct="1">
              <a:lnSpc>
                <a:spcPct val="90000"/>
              </a:lnSpc>
            </a:pPr>
            <a:r>
              <a:rPr lang="lt-LT" sz="2400" b="1" i="1" smtClean="0"/>
              <a:t>Subrendusi kiaušialąstė ( n )</a:t>
            </a:r>
          </a:p>
        </p:txBody>
      </p:sp>
      <p:pic>
        <p:nvPicPr>
          <p:cNvPr id="33799" name="Picture 6" descr="gametogenes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42"/>
          <a:stretch>
            <a:fillRect/>
          </a:stretch>
        </p:blipFill>
        <p:spPr bwMode="auto">
          <a:xfrm>
            <a:off x="557213" y="984250"/>
            <a:ext cx="393065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Line 7"/>
          <p:cNvSpPr>
            <a:spLocks noChangeShapeType="1"/>
          </p:cNvSpPr>
          <p:nvPr/>
        </p:nvSpPr>
        <p:spPr bwMode="auto">
          <a:xfrm flipH="1">
            <a:off x="3817938" y="1909763"/>
            <a:ext cx="914400" cy="549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3660775" y="2555875"/>
            <a:ext cx="1150938" cy="501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3829050" y="3338513"/>
            <a:ext cx="946150" cy="2174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2536825" y="3733800"/>
            <a:ext cx="2317750" cy="1539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 flipV="1">
            <a:off x="1687513" y="5191125"/>
            <a:ext cx="2951162" cy="1000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H="1" flipV="1">
            <a:off x="3390900" y="4937125"/>
            <a:ext cx="1293813" cy="296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H="1" flipV="1">
            <a:off x="1574800" y="5937250"/>
            <a:ext cx="3201988" cy="873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3727450" y="4219575"/>
            <a:ext cx="998538" cy="225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  <p:bldP spid="55306" grpId="0" animBg="1"/>
      <p:bldP spid="55307" grpId="0" animBg="1"/>
      <p:bldP spid="55308" grpId="0" animBg="1"/>
      <p:bldP spid="55309" grpId="0" animBg="1"/>
      <p:bldP spid="55310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E17AA60-0BF5-42CA-974F-D3D9CBEBF0EB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</a:rPr>
              <a:t>įtvirtinkime žinias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lt-LT" smtClean="0">
              <a:hlinkClick r:id="rId2"/>
            </a:endParaRPr>
          </a:p>
          <a:p>
            <a:pPr eaLnBrk="1" hangingPunct="1"/>
            <a:r>
              <a:rPr lang="lt-LT" smtClean="0">
                <a:hlinkClick r:id="rId3"/>
              </a:rPr>
              <a:t>http://highered.mcgraw-hill.com/olc/dl/120073/bio14.swf</a:t>
            </a:r>
            <a:endParaRPr lang="lt-LT" smtClean="0"/>
          </a:p>
          <a:p>
            <a:pPr eaLnBrk="1" hangingPunct="1"/>
            <a:r>
              <a:rPr lang="en-US" smtClean="0">
                <a:hlinkClick r:id="rId4"/>
              </a:rPr>
              <a:t>http://www.bioplek.org/sheets/sheet_meiosemitose1.html</a:t>
            </a:r>
            <a:endParaRPr lang="lt-LT" smtClean="0"/>
          </a:p>
          <a:p>
            <a:pPr eaLnBrk="1" hangingPunct="1"/>
            <a:r>
              <a:rPr lang="lt-LT" smtClean="0">
                <a:hlinkClick r:id="rId5"/>
              </a:rPr>
              <a:t>http://www.brookings.k12.sd.us/biology/PHVideos/Chapter%2011B.mpg</a:t>
            </a:r>
            <a:endParaRPr lang="en-GB" smtClean="0"/>
          </a:p>
          <a:p>
            <a:pPr eaLnBrk="1" hangingPunct="1"/>
            <a:r>
              <a:rPr lang="lt-LT" smtClean="0">
                <a:hlinkClick r:id="rId6"/>
              </a:rPr>
              <a:t>http://mkp.emokykla.lt/imo/lt/mo/302/</a:t>
            </a:r>
            <a:endParaRPr lang="en-GB" smtClean="0"/>
          </a:p>
          <a:p>
            <a:pPr eaLnBrk="1" hangingPunct="1"/>
            <a:endParaRPr lang="lt-LT" smtClean="0"/>
          </a:p>
          <a:p>
            <a:pPr eaLnBrk="1" hangingPunct="1"/>
            <a:endParaRPr lang="lt-LT" smtClean="0"/>
          </a:p>
          <a:p>
            <a:pPr eaLnBrk="1" hangingPunct="1"/>
            <a:endParaRPr 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A35FF5-FE88-4B7C-97D0-F5DC2E85B51D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1636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t-LT" sz="2800" smtClean="0">
                <a:hlinkClick r:id="rId2"/>
              </a:rPr>
              <a:t>http://micro.magnet.fsu.edu/cells/fluorescencemitosis/cytokinesis1large.html</a:t>
            </a:r>
            <a:endParaRPr lang="lt-LT" sz="2800" smtClean="0">
              <a:hlinkClick r:id="rId3"/>
            </a:endParaRPr>
          </a:p>
          <a:p>
            <a:pPr eaLnBrk="1" hangingPunct="1">
              <a:lnSpc>
                <a:spcPct val="90000"/>
              </a:lnSpc>
            </a:pPr>
            <a:r>
              <a:rPr lang="lt-LT" sz="2800" smtClean="0">
                <a:hlinkClick r:id="rId3"/>
              </a:rPr>
              <a:t>http://www.bio.miami.edu/~cmallery/150/mitosis/mitosis.htm#one</a:t>
            </a:r>
            <a:endParaRPr lang="lt-LT" sz="2800" smtClean="0">
              <a:hlinkClick r:id="rId4"/>
            </a:endParaRPr>
          </a:p>
          <a:p>
            <a:pPr eaLnBrk="1" hangingPunct="1">
              <a:lnSpc>
                <a:spcPct val="90000"/>
              </a:lnSpc>
            </a:pPr>
            <a:r>
              <a:rPr lang="lt-LT" sz="2800" smtClean="0">
                <a:hlinkClick r:id="rId4"/>
              </a:rPr>
              <a:t>http://www.vcbio.science.ru.nl/en/virtuallessons/mitostage/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lt-LT" sz="2800" smtClean="0">
                <a:hlinkClick r:id="rId5"/>
              </a:rPr>
              <a:t>http://highered.mcgraw-hill.com/sites/0072495855/student_view0/chapter2/animation__comparison_of_meiosis_and_mitosis__quiz_1_.html</a:t>
            </a: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hlinkClick r:id="rId6"/>
              </a:rPr>
              <a:t>http://mkp.emokykla.lt/imo/lt/mo/301/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lt-L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A30F248-D9A5-4304-A4CF-163CEF95D9B4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b="1" i="1" smtClean="0">
                <a:solidFill>
                  <a:srgbClr val="003300"/>
                </a:solidFill>
              </a:rPr>
              <a:t>užduotis: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b="1" i="1" smtClean="0"/>
              <a:t>Sekdami animaciją pavadinkite mitozės fazes.</a:t>
            </a:r>
          </a:p>
        </p:txBody>
      </p:sp>
      <p:pic>
        <p:nvPicPr>
          <p:cNvPr id="36870" name="Picture 4" descr="mitosis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2787650"/>
            <a:ext cx="45624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2BE2AA6-36EF-415A-9EA0-AD3FB702F422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pic>
        <p:nvPicPr>
          <p:cNvPr id="37892" name="Picture 4" descr="mitosis-animat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747838"/>
            <a:ext cx="7237412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8923E8-9191-42FA-8495-8E417B0EE23A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lt-LT" sz="7200" b="1" i="1" smtClean="0">
                <a:solidFill>
                  <a:schemeClr val="hlink"/>
                </a:solidFill>
                <a:latin typeface="Verdana" pitchFamily="34" charset="0"/>
              </a:rPr>
              <a:t/>
            </a:r>
            <a:br>
              <a:rPr lang="lt-LT" sz="7200" b="1" i="1" smtClean="0">
                <a:solidFill>
                  <a:schemeClr val="hlink"/>
                </a:solidFill>
                <a:latin typeface="Verdana" pitchFamily="34" charset="0"/>
              </a:rPr>
            </a:br>
            <a:r>
              <a:rPr lang="lt-LT" sz="7200" b="1" i="1" smtClean="0">
                <a:solidFill>
                  <a:schemeClr val="hlink"/>
                </a:solidFill>
                <a:latin typeface="Verdana" pitchFamily="34" charset="0"/>
              </a:rPr>
              <a:t/>
            </a:r>
            <a:br>
              <a:rPr lang="lt-LT" sz="7200" b="1" i="1" smtClean="0">
                <a:solidFill>
                  <a:schemeClr val="hlink"/>
                </a:solidFill>
                <a:latin typeface="Verdana" pitchFamily="34" charset="0"/>
              </a:rPr>
            </a:br>
            <a:r>
              <a:rPr lang="lt-LT" sz="7200" b="1" i="1" smtClean="0">
                <a:solidFill>
                  <a:schemeClr val="hlink"/>
                </a:solidFill>
                <a:latin typeface="Verdana" pitchFamily="34" charset="0"/>
              </a:rPr>
              <a:t>geros dienos</a:t>
            </a:r>
            <a:br>
              <a:rPr lang="lt-LT" sz="7200" b="1" i="1" smtClean="0">
                <a:solidFill>
                  <a:schemeClr val="hlink"/>
                </a:solidFill>
                <a:latin typeface="Verdana" pitchFamily="34" charset="0"/>
              </a:rPr>
            </a:br>
            <a:r>
              <a:rPr lang="lt-LT" sz="7200" b="1" i="1" smtClean="0">
                <a:solidFill>
                  <a:schemeClr val="hlink"/>
                </a:solidFill>
                <a:latin typeface="Verdana" pitchFamily="34" charset="0"/>
              </a:rPr>
              <a:t/>
            </a:r>
            <a:br>
              <a:rPr lang="lt-LT" sz="7200" b="1" i="1" smtClean="0">
                <a:solidFill>
                  <a:schemeClr val="hlink"/>
                </a:solidFill>
                <a:latin typeface="Verdana" pitchFamily="34" charset="0"/>
              </a:rPr>
            </a:br>
            <a:endParaRPr lang="lt-LT" sz="7200" b="1" i="1" smtClean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t-LT" sz="6000" b="1" i="1" smtClean="0">
                <a:solidFill>
                  <a:schemeClr val="hlink"/>
                </a:solidFill>
                <a:latin typeface="Verdana" pitchFamily="34" charset="0"/>
              </a:rPr>
              <a:t>ačiū už dėmesį</a:t>
            </a:r>
            <a:r>
              <a:rPr lang="ru-RU" sz="6000" b="1" i="1" smtClean="0">
                <a:solidFill>
                  <a:schemeClr val="hlink"/>
                </a:solidFill>
                <a:latin typeface="Verdana" pitchFamily="34" charset="0"/>
              </a:rPr>
              <a:t>!</a:t>
            </a:r>
            <a:endParaRPr lang="lt-LT" sz="6000" b="1" i="1" smtClean="0">
              <a:solidFill>
                <a:schemeClr val="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3B79256-9FFD-44CF-8330-A98827F25B27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512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kaip sudaryta chromosoma?</a:t>
            </a:r>
          </a:p>
        </p:txBody>
      </p:sp>
      <p:pic>
        <p:nvPicPr>
          <p:cNvPr id="15364" name="Picture 4" descr="chromosome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16025" y="1600200"/>
            <a:ext cx="2519363" cy="4525963"/>
          </a:xfrm>
          <a:noFill/>
        </p:spPr>
      </p:pic>
      <p:sp>
        <p:nvSpPr>
          <p:cNvPr id="1536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Chromatidė</a:t>
            </a:r>
          </a:p>
          <a:p>
            <a:pPr eaLnBrk="1" hangingPunct="1">
              <a:defRPr/>
            </a:pPr>
            <a:endParaRPr lang="lt-LT" b="1" i="1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Persmauka</a:t>
            </a:r>
            <a:endParaRPr lang="en-US" b="1" i="1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centromeras )</a:t>
            </a:r>
          </a:p>
          <a:p>
            <a:pPr eaLnBrk="1" hangingPunct="1">
              <a:defRPr/>
            </a:pPr>
            <a:endParaRPr lang="lt-LT" b="1" i="1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lt-LT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genas</a:t>
            </a:r>
          </a:p>
          <a:p>
            <a:pPr eaLnBrk="1" hangingPunct="1">
              <a:defRPr/>
            </a:pPr>
            <a:endParaRPr lang="lt-LT" b="1" i="1" smtClean="0">
              <a:solidFill>
                <a:srgbClr val="003300"/>
              </a:solidFill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2393950" y="1989138"/>
            <a:ext cx="2322513" cy="237648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2551113" y="1989138"/>
            <a:ext cx="2165350" cy="7461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2079625" y="2919413"/>
            <a:ext cx="2636838" cy="5794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2724150" y="4448175"/>
            <a:ext cx="1960563" cy="75247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  <p:bldP spid="15370" grpId="0" animBg="1"/>
      <p:bldP spid="15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F5BE28C-9658-4B9A-9987-BFE6DBCBB89A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choromosomos yra ląstelės branduolyje</a:t>
            </a:r>
          </a:p>
        </p:txBody>
      </p:sp>
      <p:pic>
        <p:nvPicPr>
          <p:cNvPr id="6149" name="Picture 4" descr="chromosom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16676"/>
          <a:stretch>
            <a:fillRect/>
          </a:stretch>
        </p:blipFill>
        <p:spPr>
          <a:xfrm>
            <a:off x="0" y="1309688"/>
            <a:ext cx="8228013" cy="5003800"/>
          </a:xfr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55875" y="1628775"/>
            <a:ext cx="20161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branduolys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795963" y="2565400"/>
            <a:ext cx="1584325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genai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963863" y="4554538"/>
            <a:ext cx="20891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chromosoma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227763" y="5876925"/>
            <a:ext cx="15113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DNR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1663700" y="2079625"/>
            <a:ext cx="847725" cy="427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3883025" y="3357563"/>
            <a:ext cx="760413" cy="1165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5076825" y="2868613"/>
            <a:ext cx="7302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5076825" y="6108700"/>
            <a:ext cx="1098550" cy="128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8" grpId="0" animBg="1"/>
      <p:bldP spid="17419" grpId="0" animBg="1"/>
      <p:bldP spid="174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32AFFDD-39A7-4215-B835-9A8611B9E4B6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sz="4000" b="1" i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chromosomų skaičius ląstelėje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lt-LT" sz="36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Kariotipas</a:t>
            </a: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rūšiai būdingas chromosomų rinkinys</a:t>
            </a:r>
            <a:endParaRPr lang="en-US" sz="3600" b="1" i="1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Diploidin</a:t>
            </a:r>
            <a:r>
              <a:rPr lang="lt-LT" sz="36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į</a:t>
            </a: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chromosomų rinkinį turi</a:t>
            </a:r>
          </a:p>
          <a:p>
            <a:pPr eaLnBrk="1" hangingPunct="1">
              <a:buFontTx/>
              <a:buNone/>
              <a:defRPr/>
            </a:pP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somatinės ląstelės ( 2n )</a:t>
            </a:r>
          </a:p>
          <a:p>
            <a:pPr eaLnBrk="1" hangingPunct="1">
              <a:buFontTx/>
              <a:buNone/>
              <a:defRPr/>
            </a:pPr>
            <a:r>
              <a:rPr lang="lt-LT" sz="36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Haploidinį</a:t>
            </a: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chromosomų rinkinį turi </a:t>
            </a:r>
          </a:p>
          <a:p>
            <a:pPr eaLnBrk="1" hangingPunct="1">
              <a:buFontTx/>
              <a:buNone/>
              <a:defRPr/>
            </a:pP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lytinės ląstelė ( n )</a:t>
            </a:r>
          </a:p>
          <a:p>
            <a:pPr eaLnBrk="1" hangingPunct="1">
              <a:defRPr/>
            </a:pPr>
            <a:endParaRPr lang="lt-LT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EA156F0-40E7-434E-A9D7-4581561A8572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Žmogaus kariotipą sudaro 23 chromosomų poros, tai yra – 46 chromosomos.( </a:t>
            </a:r>
            <a:r>
              <a:rPr lang="lt-LT" sz="36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diploidinė</a:t>
            </a: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2n 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Lytinė žmogaus ląstelė turi 23 chromosomas.( </a:t>
            </a:r>
            <a:r>
              <a:rPr lang="lt-LT" sz="36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haploidinė</a:t>
            </a: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 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Chromosomų porą sudarančios chromosomos vadinamos </a:t>
            </a:r>
            <a:r>
              <a:rPr lang="lt-LT" sz="36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homologinėmis</a:t>
            </a:r>
            <a:r>
              <a:rPr lang="lt-LT" sz="36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chromosomomis</a:t>
            </a:r>
            <a:r>
              <a:rPr lang="lt-LT" sz="3600" b="1" i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4F8293-CE47-4E0C-982A-6671F0954670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pic>
        <p:nvPicPr>
          <p:cNvPr id="20484" name="Picture 4" descr="human-karotyp1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15900"/>
            <a:ext cx="6350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 rot="-1929752">
            <a:off x="404813" y="2906713"/>
            <a:ext cx="4116387" cy="159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lt-LT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homologinės</a:t>
            </a:r>
          </a:p>
          <a:p>
            <a:pPr algn="ctr"/>
            <a:r>
              <a:rPr lang="lt-LT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chromosomos</a:t>
            </a:r>
          </a:p>
        </p:txBody>
      </p:sp>
      <p:pic>
        <p:nvPicPr>
          <p:cNvPr id="20486" name="Picture 6" descr="human-karotyp1668"/>
          <p:cNvPicPr>
            <a:picLocks noChangeAspect="1" noChangeArrowheads="1"/>
          </p:cNvPicPr>
          <p:nvPr/>
        </p:nvPicPr>
        <p:blipFill>
          <a:blip r:embed="rId2" cstate="print"/>
          <a:srcRect l="59734" t="2344" r="21371" b="69618"/>
          <a:stretch>
            <a:fillRect/>
          </a:stretch>
        </p:blipFill>
        <p:spPr bwMode="auto">
          <a:xfrm>
            <a:off x="5292725" y="404813"/>
            <a:ext cx="11509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3995738" y="1196975"/>
            <a:ext cx="4105275" cy="13684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  0.009 0.14383  0.016 0.14383  C 0.023 0.14383  0.029 0.0839  0.031 0  C 0.034 0.0839  0.04 0.14383  0.047 0.14383  C 0.054 0.14383  0.06 0.0839  0.062 0  C 0.065 0.0839  0.071 0.14383  0.078 0.14383  C 0.085 0.14383  0.092 0.0839  0.094 0  C 0.096 0.0839  0.102 0.14383  0.11 0.14383  C 0.116 0.14383  0.123 0.0839  0.125 0  C 0.127 0.0839  0.134 0.14383  0.141 0.14383  C 0.148 0.14383  0.154 0.0839  0.156 0  C 0.159 0.0839  0.165 0.14383  0.172 0.14383  C 0.179 0.14383  0.185 0.0839  0.188 0  C 0.19 0.0839  0.196 0.14383  0.203 0.14383  C 0.21 0.14383  0.217 0.0839  0.219 0  C 0.221 0.0839  0.227 0.14383  0.235 0.14383  C 0.242 0.14383  0.248 0.0839 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08A0F86-4340-42CD-B46C-4033EB042761}" type="datetime1">
              <a:rPr lang="lt-LT" smtClean="0"/>
              <a:t>2014.01.28</a:t>
            </a:fld>
            <a:endParaRPr lang="lt-LT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lt-LT" smtClean="0"/>
              <a:t>Šakių raj. Griškabūdžio gimnazija   NERINGA STRAVINSKIENĖ</a:t>
            </a:r>
            <a:endParaRPr lang="lt-LT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Interfazė- ląstelė ruošiasi dalijimuisi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t-LT" b="1" i="1" smtClean="0">
                <a:solidFill>
                  <a:srgbClr val="003300"/>
                </a:solidFill>
              </a:rPr>
              <a:t>G</a:t>
            </a:r>
            <a:r>
              <a:rPr lang="lt-LT" sz="1200" b="1" i="1" smtClean="0">
                <a:solidFill>
                  <a:srgbClr val="003300"/>
                </a:solidFill>
              </a:rPr>
              <a:t>1 </a:t>
            </a:r>
            <a:r>
              <a:rPr lang="lt-LT" b="1" i="1" smtClean="0">
                <a:solidFill>
                  <a:srgbClr val="003300"/>
                </a:solidFill>
              </a:rPr>
              <a:t>–priešsintetinis periodas: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t-LT" sz="2400" b="1" i="1" smtClean="0">
                <a:solidFill>
                  <a:srgbClr val="003300"/>
                </a:solidFill>
              </a:rPr>
              <a:t>Ląstelėjė vyksta intensyvūs biosintezės procesai, formuojasi mitochondrijos, ET, lizosomos, branduolyje sintetinama RNR, greito augimo stadija.</a:t>
            </a:r>
            <a:endParaRPr lang="lt-LT" b="1" i="1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lt-LT" b="1" i="1" smtClean="0">
                <a:solidFill>
                  <a:srgbClr val="003300"/>
                </a:solidFill>
              </a:rPr>
              <a:t>S- sintetinis periodas: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t-LT" sz="2400" b="1" i="1" smtClean="0">
                <a:solidFill>
                  <a:srgbClr val="003300"/>
                </a:solidFill>
              </a:rPr>
              <a:t>Replikuojasi DNR, sintetinami baltymai, kiekviena chromosoma tampa iš dviejų chromatidžių.</a:t>
            </a:r>
          </a:p>
          <a:p>
            <a:pPr eaLnBrk="1" hangingPunct="1">
              <a:lnSpc>
                <a:spcPct val="90000"/>
              </a:lnSpc>
            </a:pPr>
            <a:r>
              <a:rPr lang="lt-LT" b="1" i="1" smtClean="0">
                <a:solidFill>
                  <a:srgbClr val="003300"/>
                </a:solidFill>
              </a:rPr>
              <a:t>G</a:t>
            </a:r>
            <a:r>
              <a:rPr lang="lt-LT" sz="1200" b="1" i="1" smtClean="0">
                <a:solidFill>
                  <a:srgbClr val="003300"/>
                </a:solidFill>
              </a:rPr>
              <a:t>2 </a:t>
            </a:r>
            <a:r>
              <a:rPr lang="lt-LT" b="1" i="1" smtClean="0">
                <a:solidFill>
                  <a:srgbClr val="003300"/>
                </a:solidFill>
              </a:rPr>
              <a:t>– posintetinis periodas: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t-LT" sz="2400" b="1" i="1" smtClean="0">
                <a:solidFill>
                  <a:srgbClr val="003300"/>
                </a:solidFill>
              </a:rPr>
              <a:t>Dalijasi mitochondrijos, chloroplastai(augalų ląstelėse) kaupiasi ATP, dvigubėja centriolės, formuojasi dalijimosi verpstė.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lt-LT" sz="2400" b="1" i="1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lt-LT" sz="3600" b="1" i="1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matytasis dizainas">
  <a:themeElements>
    <a:clrScheme name="Numatytasis dizai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umatytasis dizain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matytasis dizai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970</Words>
  <Application>Microsoft Office PowerPoint</Application>
  <PresentationFormat>Demonstracija ekrane (4:3)</PresentationFormat>
  <Paragraphs>222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37</vt:i4>
      </vt:variant>
    </vt:vector>
  </HeadingPairs>
  <TitlesOfParts>
    <vt:vector size="38" baseType="lpstr">
      <vt:lpstr>Numatytasis dizainas</vt:lpstr>
      <vt:lpstr>LĄSTELĖS DALIJIMASIS</vt:lpstr>
      <vt:lpstr>chromosoma</vt:lpstr>
      <vt:lpstr>kaip sudaryta chromosoma?</vt:lpstr>
      <vt:lpstr>kaip sudaryta chromosoma?</vt:lpstr>
      <vt:lpstr>choromosomos yra ląstelės branduolyje</vt:lpstr>
      <vt:lpstr>chromosomų skaičius ląstelėje</vt:lpstr>
      <vt:lpstr>Skaidrė 7</vt:lpstr>
      <vt:lpstr>Skaidrė 8</vt:lpstr>
      <vt:lpstr>Interfazė- ląstelė ruošiasi dalijimuisi</vt:lpstr>
      <vt:lpstr>mitozė</vt:lpstr>
      <vt:lpstr>profazė</vt:lpstr>
      <vt:lpstr>metafazė</vt:lpstr>
      <vt:lpstr>anafazė</vt:lpstr>
      <vt:lpstr>telofazė</vt:lpstr>
      <vt:lpstr>mitozės rezultatas</vt:lpstr>
      <vt:lpstr>kodėl dukterinėse ląstelėse išlieka nepakitęs chromosomų rinkinys?</vt:lpstr>
      <vt:lpstr>mejozė</vt:lpstr>
      <vt:lpstr>I profazė</vt:lpstr>
      <vt:lpstr>krosingoveris</vt:lpstr>
      <vt:lpstr>I metafazė</vt:lpstr>
      <vt:lpstr>I anafazė</vt:lpstr>
      <vt:lpstr>I telofazė</vt:lpstr>
      <vt:lpstr>II profazė</vt:lpstr>
      <vt:lpstr>II metafazė</vt:lpstr>
      <vt:lpstr>II anafazė</vt:lpstr>
      <vt:lpstr>II telofazė</vt:lpstr>
      <vt:lpstr>mejozės rezultatas</vt:lpstr>
      <vt:lpstr>kodėl susidaro perpus mažesnis chromosomų rinkinys?</vt:lpstr>
      <vt:lpstr>mejozės reikšmė</vt:lpstr>
      <vt:lpstr> Organizme mejozė vyksta gametogenezės metu</vt:lpstr>
      <vt:lpstr>Spermatogenezė vyksta sėklidėse</vt:lpstr>
      <vt:lpstr>ovogenezė vyksta kiaušidėse</vt:lpstr>
      <vt:lpstr>įtvirtinkime žinias</vt:lpstr>
      <vt:lpstr>Skaidrė 34</vt:lpstr>
      <vt:lpstr>užduotis:</vt:lpstr>
      <vt:lpstr>Skaidrė 36</vt:lpstr>
      <vt:lpstr>  geros dienos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LĄSTELĖS DALIJIMASIS</dc:title>
  <dc:creator>User</dc:creator>
  <cp:lastModifiedBy>Biogija</cp:lastModifiedBy>
  <cp:revision>35</cp:revision>
  <dcterms:created xsi:type="dcterms:W3CDTF">2009-10-21T05:48:02Z</dcterms:created>
  <dcterms:modified xsi:type="dcterms:W3CDTF">2014-01-28T06:16:11Z</dcterms:modified>
</cp:coreProperties>
</file>