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7559675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02" y="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t-L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os vietos rezervavimo ženklas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t-L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Poraštės vietos rezervavimo ženklas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lt-L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kaidrės numerio vietos rezervavimo ženklas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AA977A2-7324-4FD3-BEE3-FDE0E74B4535}" type="slidenum">
              <a:t>‹#›</a:t>
            </a:fld>
            <a:endParaRPr lang="lt-L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32258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lt-LT"/>
          </a:p>
        </p:txBody>
      </p:sp>
      <p:sp>
        <p:nvSpPr>
          <p:cNvPr id="4" name="Antraštės vietos rezervavimo ženklas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C07B123-4505-409C-A521-0E0FB92D0FB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871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lt-L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astabų vietos rezervavimo ženkl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5BD834-7789-4B5B-BEE1-6109D7EC9663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676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19219B-CB66-4A57-A6DF-AE7117CF792F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313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5D9786-D283-4852-8F7B-53228E881E4B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81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1A750C-C116-453D-B13A-F9124FE074D9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48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CC9F12-41A7-431A-B230-062BAFE970C3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468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3688BB-4104-48EE-B107-0AA1BBA1A7E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888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BD70D2-05F4-487A-B29D-0A3C39744493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750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337B6E-21D8-447E-88A9-53914F45505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114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D035D8-D123-43BE-BB88-F033B864BDF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902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432AF2-27B7-48CE-B9F7-07527972FD6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562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096663-81D8-45B0-BB1D-5B62244395E3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796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059C01-E222-4D1D-8756-6C61C862770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7938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669800-040D-435C-9E2E-8D45F7DD788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770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938-9992-4E0C-B9BF-93C0696FB1C0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427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308850" y="336550"/>
            <a:ext cx="2266950" cy="59642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3238" y="336550"/>
            <a:ext cx="6653212" cy="59642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49BF5E-1618-4BD6-8212-3597F10E699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870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1C481D-9611-40BB-87ED-1F96DC3448F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918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47E149-6CBB-4507-93BC-D195D8F0540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73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5FB73F-FC18-46C3-B86D-B01EA53B7188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944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FD6916-993A-4853-ABDB-8D8F08E0724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5339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53C31B-1DD9-4734-8997-90353E670C3D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047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68C5BF-6035-420D-8B2D-06EB88C318D3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7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0A3B54-5748-48A1-87B4-1717A4DCF0F0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970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lt-L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lt-L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lt-L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lt-L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lt-L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lt-L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t-L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EEAF7DA-A8F2-4BD5-8D46-211F084E83C5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lt-L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lt-L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 txBox="1">
            <a:spLocks noGrp="1"/>
          </p:cNvSpPr>
          <p:nvPr>
            <p:ph type="title"/>
          </p:nvPr>
        </p:nvSpPr>
        <p:spPr>
          <a:xfrm>
            <a:off x="503999" y="337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lt-LT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53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2"/>
          </p:nvPr>
        </p:nvSpPr>
        <p:spPr>
          <a:xfrm>
            <a:off x="503999" y="6671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lt-LT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3"/>
          </p:nvPr>
        </p:nvSpPr>
        <p:spPr>
          <a:xfrm>
            <a:off x="3447360" y="6671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lt-LT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671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lt-LT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8B51230-BC4F-4B97-930E-C973CC306E7B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lt-LT" sz="4400" b="0" i="0" u="none" strike="noStrike">
          <a:ln>
            <a:noFill/>
          </a:ln>
          <a:solidFill>
            <a:srgbClr val="000080"/>
          </a:solidFill>
          <a:latin typeface="Thorndale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lt-LT" sz="3200" b="0" i="0" u="none" strike="noStrike">
          <a:ln>
            <a:noFill/>
          </a:ln>
          <a:latin typeface="Thorndale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kslai.lt/referatai/referatas/21257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lt.wikipedia.org/wiki/Fermenta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inis pavadinimas 1"/>
          <p:cNvSpPr txBox="1">
            <a:spLocks noGrp="1"/>
          </p:cNvSpPr>
          <p:nvPr>
            <p:ph type="subTitle" idx="4294967295"/>
          </p:nvPr>
        </p:nvSpPr>
        <p:spPr>
          <a:xfrm>
            <a:off x="503999" y="576000"/>
            <a:ext cx="9071640" cy="689184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endParaRPr lang="lt-LT"/>
          </a:p>
          <a:p>
            <a:pPr marL="0" lvl="0" indent="-216000" algn="ctr">
              <a:buNone/>
            </a:pPr>
            <a:endParaRPr lang="lt-LT"/>
          </a:p>
          <a:p>
            <a:pPr marL="0" lvl="0" indent="-216000" algn="ctr">
              <a:buNone/>
            </a:pPr>
            <a:endParaRPr lang="lt-LT"/>
          </a:p>
          <a:p>
            <a:pPr marL="0" lvl="0" indent="-216000" algn="ctr">
              <a:buNone/>
            </a:pPr>
            <a:r>
              <a:rPr lang="lt-LT" b="1"/>
              <a:t>Fermentų panaudojimas maisto pramonėje</a:t>
            </a:r>
          </a:p>
          <a:p>
            <a:pPr marL="0" lvl="0" indent="-216000" algn="ctr">
              <a:buNone/>
            </a:pPr>
            <a:endParaRPr lang="lt-LT" b="1"/>
          </a:p>
          <a:p>
            <a:pPr marL="0" lvl="0" indent="-216000" algn="ctr">
              <a:buNone/>
            </a:pPr>
            <a:endParaRPr lang="lt-LT"/>
          </a:p>
          <a:p>
            <a:pPr marL="0" lvl="0" indent="-216000" algn="l">
              <a:buNone/>
            </a:pPr>
            <a:endParaRPr lang="lt-LT"/>
          </a:p>
          <a:p>
            <a:pPr marL="0" lvl="0" indent="-216000" algn="l">
              <a:buNone/>
            </a:pPr>
            <a:endParaRPr lang="lt-LT"/>
          </a:p>
          <a:p>
            <a:pPr marL="0" lvl="0" indent="-216000" algn="l">
              <a:buNone/>
            </a:pPr>
            <a:endParaRPr lang="lt-LT"/>
          </a:p>
          <a:p>
            <a:pPr marL="0" lvl="0" indent="-216000" algn="l">
              <a:buNone/>
            </a:pPr>
            <a:endParaRPr lang="lt-LT"/>
          </a:p>
          <a:p>
            <a:pPr marL="0" lvl="0" indent="-216000" algn="l">
              <a:buNone/>
            </a:pPr>
            <a:endParaRPr lang="lt-LT"/>
          </a:p>
          <a:p>
            <a:pPr marL="0" lvl="0" indent="-216000" algn="l">
              <a:buNone/>
            </a:pPr>
            <a:r>
              <a:rPr lang="lt-LT" sz="2000"/>
              <a:t>Laurynas Senkus</a:t>
            </a:r>
          </a:p>
          <a:p>
            <a:pPr marL="0" lvl="0" indent="-216000" algn="l">
              <a:buNone/>
            </a:pPr>
            <a:r>
              <a:rPr lang="lt-LT" sz="2000"/>
              <a:t>IIIb klasė</a:t>
            </a:r>
          </a:p>
          <a:p>
            <a:pPr marL="0" lvl="0" indent="-216000" algn="l">
              <a:buNone/>
            </a:pPr>
            <a:endParaRPr lang="lt-LT"/>
          </a:p>
          <a:p>
            <a:pPr marL="0" lvl="0" indent="-216000" algn="ctr">
              <a:buNone/>
            </a:pPr>
            <a:r>
              <a:rPr lang="lt-LT" sz="2000"/>
              <a:t>2014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Fermentų svarba maisto pramonėje</a:t>
            </a:r>
          </a:p>
        </p:txBody>
      </p:sp>
      <p:sp>
        <p:nvSpPr>
          <p:cNvPr id="3" name="Antrinis pavadinimas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lt-LT"/>
              <a:t>Visų maisto produktų gamybai labai svarbūs yra ir perdirbamose žaliavose esantieji fermentai.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092480" y="4816440"/>
            <a:ext cx="1523520" cy="1447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Ačiū už dėmesį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lt-LT"/>
              <a:t>Naudota medžiaga</a:t>
            </a:r>
          </a:p>
          <a:p>
            <a:pPr lvl="0"/>
            <a:r>
              <a:rPr lang="lt-LT">
                <a:hlinkClick r:id="rId3"/>
              </a:rPr>
              <a:t>http://mokslai.lt/referatai/referatas/21257.html</a:t>
            </a:r>
          </a:p>
          <a:p>
            <a:pPr lvl="0"/>
            <a:r>
              <a:rPr lang="lt-LT">
                <a:hlinkClick r:id="rId4"/>
              </a:rPr>
              <a:t>http://lt.wikipedia.org/wiki/Fermentas</a:t>
            </a:r>
          </a:p>
          <a:p>
            <a:pPr lvl="0"/>
            <a:r>
              <a:rPr lang="lt-LT"/>
              <a:t>http://www.slideshare.net/biomokykla/ferment-panaudojimas-maisto-pramonje#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inis pavadinimas 1"/>
          <p:cNvSpPr txBox="1">
            <a:spLocks noGrp="1"/>
          </p:cNvSpPr>
          <p:nvPr>
            <p:ph type="subTitle" idx="4294967295"/>
          </p:nvPr>
        </p:nvSpPr>
        <p:spPr>
          <a:xfrm>
            <a:off x="503999" y="503999"/>
            <a:ext cx="9071640" cy="62542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lt-LT" sz="4000" b="1">
                <a:effectLst>
                  <a:outerShdw dist="17961" dir="2700000">
                    <a:scrgbClr r="0" g="0" b="0"/>
                  </a:outerShdw>
                </a:effectLst>
              </a:rPr>
              <a:t>Tikslas- susipažinti su</a:t>
            </a:r>
          </a:p>
          <a:p>
            <a:pPr marL="0" lvl="0" indent="-216000" algn="ctr">
              <a:buNone/>
            </a:pPr>
            <a:r>
              <a:rPr lang="lt-LT" sz="4000" b="1">
                <a:effectLst>
                  <a:outerShdw dist="17961" dir="2700000">
                    <a:scrgbClr r="0" g="0" b="0"/>
                  </a:outerShdw>
                </a:effectLst>
              </a:rPr>
              <a:t>fermentais ir jų įtaka</a:t>
            </a:r>
          </a:p>
          <a:p>
            <a:pPr marL="0" lvl="0" indent="-216000" algn="ctr">
              <a:buNone/>
            </a:pPr>
            <a:r>
              <a:rPr lang="lt-LT" sz="4000" b="1">
                <a:effectLst>
                  <a:outerShdw dist="17961" dir="2700000">
                    <a:scrgbClr r="0" g="0" b="0"/>
                  </a:outerShdw>
                </a:effectLst>
              </a:rPr>
              <a:t>maisto pramonėje.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Fermentas</a:t>
            </a:r>
          </a:p>
        </p:txBody>
      </p:sp>
      <p:sp>
        <p:nvSpPr>
          <p:cNvPr id="3" name="Antrinis pavadinimas 2"/>
          <p:cNvSpPr txBox="1">
            <a:spLocks noGrp="1"/>
          </p:cNvSpPr>
          <p:nvPr>
            <p:ph type="subTitle" idx="4294967295"/>
          </p:nvPr>
        </p:nvSpPr>
        <p:spPr>
          <a:xfrm>
            <a:off x="503999" y="1244880"/>
            <a:ext cx="9071640" cy="13676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lt-LT"/>
              <a:t>Baltyminis katalizatorius,</a:t>
            </a:r>
          </a:p>
          <a:p>
            <a:pPr marL="0" lvl="0" indent="-216000" algn="ctr">
              <a:buNone/>
            </a:pPr>
            <a:r>
              <a:rPr lang="lt-LT"/>
              <a:t>paspartinantis organizme vykstančias</a:t>
            </a:r>
          </a:p>
          <a:p>
            <a:pPr marL="0" lvl="0" indent="-216000" algn="ctr">
              <a:buNone/>
            </a:pPr>
            <a:r>
              <a:rPr lang="lt-LT"/>
              <a:t>chemines reakcijas tūkstančius kartų.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8000" y="2808000"/>
            <a:ext cx="878400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 sz="3200" b="1"/>
              <a:t>Fermentų veikimą lemia įvairūs veiksniai: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>
          <a:xfrm>
            <a:off x="503999" y="1296000"/>
            <a:ext cx="9071640" cy="5462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lt-LT"/>
              <a:t>Terpės pH</a:t>
            </a:r>
          </a:p>
          <a:p>
            <a:pPr lvl="0"/>
            <a:endParaRPr lang="lt-LT"/>
          </a:p>
          <a:p>
            <a:pPr lvl="0"/>
            <a:r>
              <a:rPr lang="lt-LT"/>
              <a:t>Temperatūra</a:t>
            </a:r>
          </a:p>
          <a:p>
            <a:pPr lvl="0"/>
            <a:endParaRPr lang="lt-LT"/>
          </a:p>
          <a:p>
            <a:pPr lvl="0"/>
            <a:r>
              <a:rPr lang="lt-LT"/>
              <a:t>Substrakto ir fermento koncentracija</a:t>
            </a:r>
          </a:p>
          <a:p>
            <a:pPr lvl="0"/>
            <a:endParaRPr lang="lt-LT"/>
          </a:p>
          <a:p>
            <a:pPr lvl="0"/>
            <a:r>
              <a:rPr lang="lt-LT"/>
              <a:t>Įvairūs aktyvatoriai ir inhibitoriai</a:t>
            </a:r>
          </a:p>
          <a:p>
            <a:pPr lvl="0"/>
            <a:endParaRPr lang="lt-LT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51999" y="1262880"/>
            <a:ext cx="3960000" cy="1113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311999" y="2448000"/>
            <a:ext cx="1271519" cy="13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488000" y="3917160"/>
            <a:ext cx="2558519" cy="1194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92000" y="5616000"/>
            <a:ext cx="2247480" cy="186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Fermentų svarba maisto pramonėje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lt-LT"/>
              <a:t>Pargrindinės fermentų savybės:</a:t>
            </a:r>
          </a:p>
          <a:p>
            <a:pPr lvl="0"/>
            <a:r>
              <a:rPr lang="lt-LT"/>
              <a:t>Specifinis veiksmas</a:t>
            </a:r>
          </a:p>
          <a:p>
            <a:pPr lvl="0"/>
            <a:r>
              <a:rPr lang="lt-LT"/>
              <a:t>Didelis katalitinis aktyvumas</a:t>
            </a:r>
          </a:p>
          <a:p>
            <a:pPr lvl="0"/>
            <a:r>
              <a:rPr lang="lt-LT"/>
              <a:t>Termolabilumas</a:t>
            </a:r>
          </a:p>
          <a:p>
            <a:pPr lvl="0"/>
            <a:endParaRPr lang="lt-L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Fermentų svarba maisto pramonėje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lt-LT"/>
              <a:t>Iš esmės, nėra nė vieno maisto produkto, kur pagamintume be kokių nors fermentų pagalbos.</a:t>
            </a:r>
          </a:p>
          <a:p>
            <a:pPr lvl="0"/>
            <a:endParaRPr lang="lt-LT"/>
          </a:p>
          <a:p>
            <a:pPr lvl="0"/>
            <a:r>
              <a:rPr lang="lt-LT"/>
              <a:t>Gaminant:</a:t>
            </a:r>
          </a:p>
          <a:p>
            <a:pPr lvl="0"/>
            <a:r>
              <a:rPr lang="lt-LT"/>
              <a:t>Vyną</a:t>
            </a:r>
          </a:p>
          <a:p>
            <a:pPr lvl="0"/>
            <a:r>
              <a:rPr lang="lt-LT"/>
              <a:t>Vaisiu arba uogų sultys yra taip pat rauginamos</a:t>
            </a:r>
          </a:p>
          <a:p>
            <a:pPr lvl="0"/>
            <a:endParaRPr lang="lt-L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Meilės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lt-LT"/>
              <a:t>Daug kur maisto pramonėje naudojamos mielės. Kurios dabar gaminamos iš cukraus pramonės atliekos – melasos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85280" y="3002759"/>
            <a:ext cx="2142720" cy="333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263999" y="216000"/>
            <a:ext cx="1904760" cy="1456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Mielės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None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32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8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4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000080"/>
              </a:buClr>
              <a:buSzPct val="75000"/>
              <a:buFont typeface="StarSymbol"/>
              <a:buChar char="–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000080"/>
              </a:buClr>
              <a:buSzPct val="45000"/>
              <a:buFont typeface="StarSymbol"/>
              <a:buChar char="●"/>
              <a:defRPr lang="lt-LT" sz="2000" b="0" i="0" u="none" strike="noStrike">
                <a:ln>
                  <a:noFill/>
                </a:ln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lt-LT"/>
              <a:t>Mielių ląstelėse susikaupia daug fermentų, kurie hidrolizina angliavandenius ir sukelia jų rūgimą.</a:t>
            </a:r>
          </a:p>
          <a:p>
            <a:pPr lvl="0">
              <a:buNone/>
            </a:pPr>
            <a:endParaRPr lang="lt-LT"/>
          </a:p>
          <a:p>
            <a:pPr lvl="0">
              <a:buNone/>
            </a:pPr>
            <a:r>
              <a:rPr lang="lt-LT"/>
              <a:t>Dėl to mielės naudojamos angliavandeniams rauginti.</a:t>
            </a:r>
          </a:p>
          <a:p>
            <a:pPr lvl="0">
              <a:buNone/>
            </a:pPr>
            <a:endParaRPr lang="lt-LT"/>
          </a:p>
          <a:p>
            <a:pPr lvl="0">
              <a:buNone/>
            </a:pPr>
            <a:endParaRPr lang="lt-LT" sz="2000"/>
          </a:p>
          <a:p>
            <a:pPr lvl="0"/>
            <a:r>
              <a:rPr lang="lt-LT" sz="2000"/>
              <a:t>Angliavandeniai randami: duonos produktuose, makaronuose, šokolade, vaisiuose.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t-LT"/>
              <a:t>Fermentų svarba maisto pramonėje</a:t>
            </a:r>
          </a:p>
        </p:txBody>
      </p:sp>
      <p:sp>
        <p:nvSpPr>
          <p:cNvPr id="3" name="Antrinis pavadinimas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lt-LT"/>
              <a:t>Daugelio maisto produktų gamyboje yra naudojami fermentų preparatai, išskirti iš gyvulinės ar augalinės kilmės žalevų.</a:t>
            </a:r>
          </a:p>
          <a:p>
            <a:pPr marL="0" lvl="0" indent="-216000" algn="ctr">
              <a:buNone/>
            </a:pPr>
            <a:endParaRPr lang="lt-LT"/>
          </a:p>
          <a:p>
            <a:pPr marL="0" lvl="0" indent="-216000" algn="l">
              <a:buNone/>
            </a:pPr>
            <a:r>
              <a:rPr lang="lt-LT" sz="2000"/>
              <a:t>Pvz:</a:t>
            </a:r>
          </a:p>
          <a:p>
            <a:pPr marL="0" lvl="0" indent="-216000" algn="l">
              <a:buNone/>
            </a:pPr>
            <a:r>
              <a:rPr lang="lt-LT" sz="2000"/>
              <a:t>Šliužo fermentas</a:t>
            </a:r>
          </a:p>
          <a:p>
            <a:pPr marL="0" lvl="0" indent="-216000" algn="l">
              <a:buNone/>
            </a:pPr>
            <a:r>
              <a:rPr lang="lt-LT" sz="2000"/>
              <a:t>Pepsinas – sūrio ir varškės gamyboje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aty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sunri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208</Words>
  <Application>Microsoft Office PowerPoint</Application>
  <PresentationFormat>Demonstracija ekrane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Skaidrių pavadinimai</vt:lpstr>
      </vt:variant>
      <vt:variant>
        <vt:i4>11</vt:i4>
      </vt:variant>
    </vt:vector>
  </HeadingPairs>
  <TitlesOfParts>
    <vt:vector size="13" baseType="lpstr">
      <vt:lpstr>Numatyta</vt:lpstr>
      <vt:lpstr>lyt-sunrise</vt:lpstr>
      <vt:lpstr>PowerPoint pristatymas</vt:lpstr>
      <vt:lpstr>PowerPoint pristatymas</vt:lpstr>
      <vt:lpstr>Fermentas</vt:lpstr>
      <vt:lpstr>Fermentų veikimą lemia įvairūs veiksniai:</vt:lpstr>
      <vt:lpstr>Fermentų svarba maisto pramonėje</vt:lpstr>
      <vt:lpstr>Fermentų svarba maisto pramonėje</vt:lpstr>
      <vt:lpstr>Meilės</vt:lpstr>
      <vt:lpstr>Mielės</vt:lpstr>
      <vt:lpstr>Fermentų svarba maisto pramonėje</vt:lpstr>
      <vt:lpstr>Fermentų svarba maisto pramonėje</vt:lpstr>
      <vt:lpstr>Ačiū už dėmesį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Stravinsku</dc:creator>
  <cp:lastModifiedBy>Stravinsku</cp:lastModifiedBy>
  <cp:revision>3</cp:revision>
  <dcterms:created xsi:type="dcterms:W3CDTF">2014-12-14T21:28:34Z</dcterms:created>
  <dcterms:modified xsi:type="dcterms:W3CDTF">2015-01-08T13:59:28Z</dcterms:modified>
</cp:coreProperties>
</file>