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F165D-073D-47BA-B3AD-690820F490B6}" type="datetimeFigureOut">
              <a:rPr lang="lt-LT" smtClean="0"/>
              <a:t>2011.12.03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47A77-A7D2-42D8-AA04-F66D778EC8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227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11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996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903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81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560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415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2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53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512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287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074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3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91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0AB3-1AF7-47F2-B724-CCAE011A4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25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Pasitikrinkime žinias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1331640" y="1484784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Fermentas</a:t>
            </a:r>
            <a:endParaRPr lang="lt-LT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05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92100"/>
            <a:ext cx="8675687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611560" y="472514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dirty="0" smtClean="0">
                <a:solidFill>
                  <a:srgbClr val="FF0000"/>
                </a:solidFill>
                <a:latin typeface="Comic Sans MS" pitchFamily="66" charset="0"/>
              </a:rPr>
              <a:t>Kodėl mėgintuvėliai buvo laikomi vienodoje temperatūroje?</a:t>
            </a:r>
            <a:endParaRPr lang="lt-LT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14817" r="50033" b="3309"/>
          <a:stretch/>
        </p:blipFill>
        <p:spPr bwMode="auto">
          <a:xfrm>
            <a:off x="505443" y="1340769"/>
            <a:ext cx="8026997" cy="414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268882" y="188640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latin typeface="Comic Sans MS" pitchFamily="66" charset="0"/>
              </a:rPr>
              <a:t>Paveiksle grafiškai pavaizduotas </a:t>
            </a:r>
            <a:r>
              <a:rPr lang="lt-LT" sz="2800" b="1" dirty="0" err="1" smtClean="0">
                <a:latin typeface="Comic Sans MS" pitchFamily="66" charset="0"/>
              </a:rPr>
              <a:t>pH</a:t>
            </a:r>
            <a:r>
              <a:rPr lang="lt-LT" sz="2800" b="1" dirty="0" smtClean="0">
                <a:latin typeface="Comic Sans MS" pitchFamily="66" charset="0"/>
              </a:rPr>
              <a:t> kitimas skaidant lipidus: ištisine linija – be tulžies druskų, o brūkšnine linija – su tulžies druskomis</a:t>
            </a:r>
            <a:endParaRPr lang="lt-LT" sz="2800" b="1" dirty="0">
              <a:latin typeface="Comic Sans MS" pitchFamily="66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69783" y="5373216"/>
            <a:ext cx="78983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Remdamiesi grafiku galime padaryti išvadą, </a:t>
            </a:r>
          </a:p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kokių sąlygų reikia lipidams suskaidyti</a:t>
            </a:r>
            <a:endParaRPr lang="lt-L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568952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8610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Fermentų veikimo schemoje nurodykite, kas pavaizduota raidėmis A,B,C,D,E</a:t>
            </a:r>
            <a:endParaRPr lang="lt-L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32848" cy="4428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 smtClean="0">
                <a:solidFill>
                  <a:srgbClr val="FF0000"/>
                </a:solidFill>
                <a:latin typeface="Comic Sans MS" pitchFamily="66" charset="0"/>
              </a:rPr>
              <a:t>Kas pažymėta skaičiais 1,2,3?</a:t>
            </a:r>
            <a:endParaRPr lang="lt-LT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7471"/>
          <a:stretch/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180486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latin typeface="Comic Sans MS" pitchFamily="66" charset="0"/>
              </a:rPr>
              <a:t>Grafiškai pavaizduota trijų fermentų-A,B ir C aktyvumo priklausomybė nuo </a:t>
            </a:r>
            <a:r>
              <a:rPr lang="lt-LT" sz="2400" b="1" dirty="0" err="1" smtClean="0">
                <a:latin typeface="Comic Sans MS" pitchFamily="66" charset="0"/>
              </a:rPr>
              <a:t>pH</a:t>
            </a:r>
            <a:r>
              <a:rPr lang="lt-LT" sz="2400" b="1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lt-LT" sz="2400" b="1" dirty="0" smtClean="0">
                <a:latin typeface="Comic Sans MS" pitchFamily="66" charset="0"/>
              </a:rPr>
              <a:t>Apie fermento aktyvumą sprendžiame pagal jo </a:t>
            </a:r>
            <a:r>
              <a:rPr lang="lt-LT" sz="2400" b="1" dirty="0" err="1" smtClean="0">
                <a:latin typeface="Comic Sans MS" pitchFamily="66" charset="0"/>
              </a:rPr>
              <a:t>katalizuojamos</a:t>
            </a:r>
            <a:r>
              <a:rPr lang="lt-LT" sz="2400" b="1" dirty="0" smtClean="0">
                <a:latin typeface="Comic Sans MS" pitchFamily="66" charset="0"/>
              </a:rPr>
              <a:t> reakcijos greitį</a:t>
            </a:r>
            <a:endParaRPr lang="lt-LT" sz="2400" b="1" dirty="0">
              <a:latin typeface="Comic Sans MS" pitchFamily="66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1977"/>
            <a:ext cx="6038912" cy="329071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90" y="2991261"/>
            <a:ext cx="5794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ačiakampis 6"/>
          <p:cNvSpPr/>
          <p:nvPr/>
        </p:nvSpPr>
        <p:spPr>
          <a:xfrm>
            <a:off x="1979712" y="252959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3769637" y="2570851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5508104" y="258598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467544" y="463661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pt-BR" sz="2400" b="1" dirty="0" smtClean="0">
                <a:solidFill>
                  <a:srgbClr val="FF0000"/>
                </a:solidFill>
                <a:latin typeface="Comic Sans MS" pitchFamily="66" charset="0"/>
              </a:rPr>
              <a:t>Kuris fermentas – A,B ar C yra aktyviausias neutralioje terpėje?</a:t>
            </a:r>
            <a:endParaRPr lang="lt-L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532087" y="5301208"/>
            <a:ext cx="8639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2.Nurodykite virškinimo fermentą, kurio aktyvumo priklausomybę nuo </a:t>
            </a:r>
            <a:r>
              <a:rPr lang="lt-LT" sz="2400" b="1" dirty="0" err="1" smtClean="0">
                <a:solidFill>
                  <a:srgbClr val="FF0000"/>
                </a:solidFill>
                <a:latin typeface="Comic Sans MS" pitchFamily="66" charset="0"/>
              </a:rPr>
              <a:t>pH</a:t>
            </a:r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 vaizduoja kreivė A.</a:t>
            </a:r>
            <a:endParaRPr lang="lt-L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Stačiakampis 12"/>
          <p:cNvSpPr/>
          <p:nvPr/>
        </p:nvSpPr>
        <p:spPr>
          <a:xfrm>
            <a:off x="539877" y="461269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3.Paaiškinkite, kodėl sumažėja </a:t>
            </a:r>
            <a:r>
              <a:rPr lang="lt-LT" sz="2400" b="1" smtClean="0">
                <a:solidFill>
                  <a:srgbClr val="FF0000"/>
                </a:solidFill>
                <a:latin typeface="Comic Sans MS" pitchFamily="66" charset="0"/>
              </a:rPr>
              <a:t>fermentoB </a:t>
            </a:r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aktyvumas, kai </a:t>
            </a:r>
            <a:r>
              <a:rPr lang="lt-LT" sz="2400" b="1" dirty="0" err="1" smtClean="0">
                <a:solidFill>
                  <a:srgbClr val="FF0000"/>
                </a:solidFill>
                <a:latin typeface="Comic Sans MS" pitchFamily="66" charset="0"/>
              </a:rPr>
              <a:t>pH</a:t>
            </a:r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 tarp 8 ir 9.</a:t>
            </a:r>
            <a:endParaRPr lang="lt-L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608152" y="5316336"/>
            <a:ext cx="807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4.Fermentinėse reakcijose fermentų dalyvauja daug mažiau negu      </a:t>
            </a:r>
            <a:r>
              <a:rPr lang="lt-LT" sz="2400" b="1" dirty="0" err="1" smtClean="0">
                <a:solidFill>
                  <a:srgbClr val="FF0000"/>
                </a:solidFill>
                <a:latin typeface="Comic Sans MS" pitchFamily="66" charset="0"/>
              </a:rPr>
              <a:t>substratų.Paaiškinkite</a:t>
            </a:r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, kodėl.</a:t>
            </a:r>
            <a:endParaRPr lang="lt-L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6"/>
          <a:stretch/>
        </p:blipFill>
        <p:spPr bwMode="auto">
          <a:xfrm>
            <a:off x="1115616" y="1556792"/>
            <a:ext cx="6912768" cy="28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179512" y="1886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 smtClean="0">
                <a:latin typeface="Comic Sans MS" pitchFamily="66" charset="0"/>
              </a:rPr>
              <a:t>Dvylikapirštėje žarnoje lipazės skaido riebalus. Paveiksle grafiškai pavaizduotas </a:t>
            </a:r>
            <a:r>
              <a:rPr lang="lt-LT" sz="3200" b="1" dirty="0" err="1" smtClean="0">
                <a:latin typeface="Comic Sans MS" pitchFamily="66" charset="0"/>
              </a:rPr>
              <a:t>pH</a:t>
            </a:r>
            <a:r>
              <a:rPr lang="lt-LT" sz="3200" b="1" dirty="0" smtClean="0">
                <a:latin typeface="Comic Sans MS" pitchFamily="66" charset="0"/>
              </a:rPr>
              <a:t> kitimas riebalų skaidymo metu.</a:t>
            </a:r>
            <a:endParaRPr lang="lt-LT" sz="3200" b="1" dirty="0">
              <a:latin typeface="Comic Sans MS" pitchFamily="66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755576" y="42930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1.Paaiškinkite, kodėl sąveikaujant lipazei ir lipidams </a:t>
            </a:r>
            <a:r>
              <a:rPr lang="lt-LT" sz="2400" b="1" dirty="0" err="1" smtClean="0">
                <a:solidFill>
                  <a:srgbClr val="FF0000"/>
                </a:solidFill>
                <a:latin typeface="Comic Sans MS" pitchFamily="66" charset="0"/>
              </a:rPr>
              <a:t>pH</a:t>
            </a:r>
            <a:r>
              <a:rPr lang="lt-LT" sz="2400" b="1" dirty="0" smtClean="0">
                <a:solidFill>
                  <a:srgbClr val="FF0000"/>
                </a:solidFill>
                <a:latin typeface="Comic Sans MS" pitchFamily="66" charset="0"/>
              </a:rPr>
              <a:t> mažėja?</a:t>
            </a:r>
            <a:endParaRPr lang="lt-L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4784"/>
            <a:ext cx="6885384" cy="4590256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36"/>
            <a:ext cx="76263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263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9208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52" y="1484784"/>
            <a:ext cx="6816030" cy="494292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263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61912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448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1" y="332656"/>
            <a:ext cx="76263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364"/>
            <a:ext cx="8280920" cy="41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539552" y="1028343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lt-LT" dirty="0" smtClean="0"/>
              <a:t>Pateiktame </a:t>
            </a:r>
            <a:r>
              <a:rPr lang="lt-LT" dirty="0"/>
              <a:t>grafike vaizduojama produkto susidarymo priklausomybė nuo substrato kiekio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Eksperimento </a:t>
            </a:r>
            <a:r>
              <a:rPr lang="lt-LT" dirty="0"/>
              <a:t>metu fermento kiekis nekito. Kodėl produkto susidarymo greičio kreivė užlinko</a:t>
            </a:r>
          </a:p>
          <a:p>
            <a:r>
              <a:rPr lang="lt-LT" dirty="0"/>
              <a:t>didėjant substrato koncentracijai?</a:t>
            </a:r>
          </a:p>
          <a:p>
            <a:r>
              <a:rPr lang="lt-LT" dirty="0"/>
              <a:t>A. Visas fermentas yra sunaudotas, todėl produktas nebegali susidaryti.</a:t>
            </a:r>
          </a:p>
          <a:p>
            <a:r>
              <a:rPr lang="lt-LT" dirty="0"/>
              <a:t>B. Nebėra daugiau substrato, kurį galima paversti į produktą.</a:t>
            </a:r>
          </a:p>
          <a:p>
            <a:r>
              <a:rPr lang="lt-LT" dirty="0"/>
              <a:t>C. Substrato koncentracija viršija fermento koncentraciją, todėl visi aktyvieji centrai yra užimti.</a:t>
            </a:r>
          </a:p>
          <a:p>
            <a:r>
              <a:rPr lang="lt-LT" dirty="0"/>
              <a:t>D. Reakcija įvyko iki galo.</a:t>
            </a:r>
          </a:p>
          <a:p>
            <a:r>
              <a:rPr lang="lt-LT" dirty="0"/>
              <a:t>E. Į reakcijos mišinį įdėtas </a:t>
            </a:r>
            <a:r>
              <a:rPr lang="lt-LT" dirty="0" err="1"/>
              <a:t>slopiklis</a:t>
            </a:r>
            <a:r>
              <a:rPr lang="lt-LT" dirty="0"/>
              <a:t> sulėtino substrato vertimą į produktą.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67998"/>
            <a:ext cx="42195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2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"/>
          <a:stretch/>
        </p:blipFill>
        <p:spPr bwMode="auto">
          <a:xfrm>
            <a:off x="683568" y="332656"/>
            <a:ext cx="79208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2" y="2996952"/>
            <a:ext cx="78029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2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282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187624" y="5301208"/>
            <a:ext cx="6559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dirty="0" smtClean="0">
                <a:solidFill>
                  <a:srgbClr val="FF0000"/>
                </a:solidFill>
                <a:latin typeface="Comic Sans MS" pitchFamily="66" charset="0"/>
              </a:rPr>
              <a:t>Koks </a:t>
            </a:r>
            <a:r>
              <a:rPr lang="lt-LT" sz="4000" dirty="0">
                <a:solidFill>
                  <a:srgbClr val="FF0000"/>
                </a:solidFill>
                <a:latin typeface="Comic Sans MS" pitchFamily="66" charset="0"/>
              </a:rPr>
              <a:t>š</a:t>
            </a:r>
            <a:r>
              <a:rPr lang="lt-LT" sz="4000" dirty="0" smtClean="0">
                <a:solidFill>
                  <a:srgbClr val="FF0000"/>
                </a:solidFill>
                <a:latin typeface="Comic Sans MS" pitchFamily="66" charset="0"/>
              </a:rPr>
              <a:t>io bandymo tikslas*?</a:t>
            </a:r>
            <a:endParaRPr lang="lt-LT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95275"/>
            <a:ext cx="867568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95536" y="494116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0000"/>
                </a:solidFill>
                <a:latin typeface="Comic Sans MS" pitchFamily="66" charset="0"/>
              </a:rPr>
              <a:t>Aprašykite, kaip galima nustatyti, ar kiaušinio baltymas buvo suskaidytas</a:t>
            </a:r>
            <a:endParaRPr lang="lt-L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3">
                <a:lumMod val="0"/>
                <a:lumOff val="100000"/>
                <a:alpha val="0"/>
              </a:schemeClr>
            </a:gs>
            <a:gs pos="100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4" y="116632"/>
            <a:ext cx="867568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63423" y="3250357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Bandymo pabaigoje keturiuose mėgintuvėliuose kiaušinio baltymas buvo</a:t>
            </a:r>
          </a:p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suskaidytas nevienodai.</a:t>
            </a:r>
          </a:p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1. Kuriame mėgintuvėlyje kiaušinio baltymas buvo visiškai suskaidytas?</a:t>
            </a:r>
          </a:p>
          <a:p>
            <a:pPr algn="ctr"/>
            <a:r>
              <a:rPr lang="lt-LT" sz="2800" b="1" dirty="0" smtClean="0">
                <a:solidFill>
                  <a:srgbClr val="FF0000"/>
                </a:solidFill>
                <a:latin typeface="Comic Sans MS" pitchFamily="66" charset="0"/>
              </a:rPr>
              <a:t>Paaiškinkite, kodėl baltymas buvo visiškai suskaidytas tik tame mėgintuvėlyje.</a:t>
            </a:r>
            <a:endParaRPr lang="lt-L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95275"/>
            <a:ext cx="867568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430746" y="386104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smtClean="0">
                <a:solidFill>
                  <a:srgbClr val="FF0000"/>
                </a:solidFill>
                <a:latin typeface="Comic Sans MS" pitchFamily="66" charset="0"/>
              </a:rPr>
              <a:t>Kuriame mūsų virškinimo organe yra terpė artimiausia to mėgintuvėlio terpei,</a:t>
            </a:r>
          </a:p>
          <a:p>
            <a:pPr algn="ctr"/>
            <a:r>
              <a:rPr lang="lt-LT" sz="3600" b="1" dirty="0" smtClean="0">
                <a:solidFill>
                  <a:srgbClr val="FF0000"/>
                </a:solidFill>
                <a:latin typeface="Comic Sans MS" pitchFamily="66" charset="0"/>
              </a:rPr>
              <a:t>kuriame kiaušinio baltymas buvo visiškai suskaidytas?</a:t>
            </a:r>
            <a:endParaRPr lang="lt-LT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92100"/>
            <a:ext cx="8675687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502754" y="38610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smtClean="0">
                <a:solidFill>
                  <a:srgbClr val="FF0000"/>
                </a:solidFill>
                <a:latin typeface="Comic Sans MS" pitchFamily="66" charset="0"/>
              </a:rPr>
              <a:t>Nurodykite dvi bandymo sąlygas, kurios pagreitintų kiaušinio baltymo</a:t>
            </a:r>
          </a:p>
          <a:p>
            <a:pPr algn="ctr"/>
            <a:r>
              <a:rPr lang="lt-LT" sz="3600" b="1" dirty="0" smtClean="0">
                <a:solidFill>
                  <a:srgbClr val="FF0000"/>
                </a:solidFill>
                <a:latin typeface="Comic Sans MS" pitchFamily="66" charset="0"/>
              </a:rPr>
              <a:t>skaidymą, ir paaiškinkite, kodėl skaidymas pagreitėtų.</a:t>
            </a:r>
            <a:endParaRPr lang="lt-LT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2011.11.20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 Neringa Stravinskienė</a:t>
            </a:r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92100"/>
            <a:ext cx="8675687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33362" y="3717032"/>
            <a:ext cx="86756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 smtClean="0">
                <a:solidFill>
                  <a:srgbClr val="FF0000"/>
                </a:solidFill>
                <a:latin typeface="Comic Sans MS" pitchFamily="66" charset="0"/>
              </a:rPr>
              <a:t>Kiaušinio baltymas mūsų organizme suvirškinamas gana greitai, per kelias</a:t>
            </a:r>
          </a:p>
          <a:p>
            <a:pPr algn="ctr"/>
            <a:r>
              <a:rPr lang="lt-LT" sz="3200" b="1" dirty="0" smtClean="0">
                <a:solidFill>
                  <a:srgbClr val="FF0000"/>
                </a:solidFill>
                <a:latin typeface="Comic Sans MS" pitchFamily="66" charset="0"/>
              </a:rPr>
              <a:t>valandas. Nurodykite tris būdus, kaip mūsų organizmas pagreitina maisto</a:t>
            </a:r>
          </a:p>
          <a:p>
            <a:pPr algn="ctr"/>
            <a:r>
              <a:rPr lang="lt-LT" sz="3200" b="1" dirty="0" smtClean="0">
                <a:solidFill>
                  <a:srgbClr val="FF0000"/>
                </a:solidFill>
                <a:latin typeface="Comic Sans MS" pitchFamily="66" charset="0"/>
              </a:rPr>
              <a:t>virškinimą</a:t>
            </a:r>
          </a:p>
        </p:txBody>
      </p:sp>
    </p:spTree>
    <p:extLst>
      <p:ext uri="{BB962C8B-B14F-4D97-AF65-F5344CB8AC3E}">
        <p14:creationId xmlns:p14="http://schemas.microsoft.com/office/powerpoint/2010/main" val="12945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466</Words>
  <Application>Microsoft Office PowerPoint</Application>
  <PresentationFormat>Demonstracija ekrane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5" baseType="lpstr">
      <vt:lpstr>Office tema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Biologija</dc:creator>
  <cp:lastModifiedBy>Biologija</cp:lastModifiedBy>
  <cp:revision>16</cp:revision>
  <dcterms:created xsi:type="dcterms:W3CDTF">2011-11-20T14:57:10Z</dcterms:created>
  <dcterms:modified xsi:type="dcterms:W3CDTF">2011-12-02T22:22:35Z</dcterms:modified>
</cp:coreProperties>
</file>