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8" r:id="rId7"/>
    <p:sldId id="264" r:id="rId8"/>
    <p:sldId id="261" r:id="rId9"/>
    <p:sldId id="263" r:id="rId10"/>
    <p:sldId id="267" r:id="rId11"/>
    <p:sldId id="266" r:id="rId12"/>
    <p:sldId id="269" r:id="rId13"/>
    <p:sldId id="262" r:id="rId14"/>
    <p:sldId id="270" r:id="rId15"/>
    <p:sldId id="265" r:id="rId16"/>
  </p:sldIdLst>
  <p:sldSz cx="9144000" cy="6858000" type="screen4x3"/>
  <p:notesSz cx="6858000" cy="9144000"/>
  <p:defaultTextStyle>
    <a:defPPr>
      <a:defRPr lang="lt-L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5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Paantraštė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Spustelėkite ruošinio paantraštės stiliui keisti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0E375-1E98-47C6-8E53-783772653BC0}" type="datetimeFigureOut">
              <a:rPr lang="lt-LT"/>
              <a:pPr>
                <a:defRPr/>
              </a:pPr>
              <a:t>2013.03.20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AF76B-F32C-45D6-82E5-5D8069D2EEAA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FE53C-C268-49A3-B4D1-30E959153577}" type="datetimeFigureOut">
              <a:rPr lang="lt-LT"/>
              <a:pPr>
                <a:defRPr/>
              </a:pPr>
              <a:t>2013.03.20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66BB0-6137-4B87-A264-3E6AF0168F08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425D2-1C33-4A93-B1D1-71181FE404B6}" type="datetimeFigureOut">
              <a:rPr lang="lt-LT"/>
              <a:pPr>
                <a:defRPr/>
              </a:pPr>
              <a:t>2013.03.20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98B5C-AD1B-414A-8D1B-2C88B0CF273D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9C04D-1878-4167-8DB1-8A0E576F7035}" type="datetimeFigureOut">
              <a:rPr lang="lt-LT"/>
              <a:pPr>
                <a:defRPr/>
              </a:pPr>
              <a:t>2013.03.20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1C013-C7F9-4C50-A65E-D726940F5D27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DD331-957A-42BA-854A-405679CAE63D}" type="datetimeFigureOut">
              <a:rPr lang="lt-LT"/>
              <a:pPr>
                <a:defRPr/>
              </a:pPr>
              <a:t>2013.03.20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29D0A-ED16-48DD-A213-2959CD1A1792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15BB4-E90D-4F4A-94E5-C0C0F70EE3F0}" type="datetimeFigureOut">
              <a:rPr lang="lt-LT"/>
              <a:pPr>
                <a:defRPr/>
              </a:pPr>
              <a:t>2013.03.20</a:t>
            </a:fld>
            <a:endParaRPr lang="lt-LT"/>
          </a:p>
        </p:txBody>
      </p:sp>
      <p:sp>
        <p:nvSpPr>
          <p:cNvPr id="6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000B4-45CF-4F77-84A6-363D0B3987D4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173FC-A0F8-4984-AE28-0977A9659547}" type="datetimeFigureOut">
              <a:rPr lang="lt-LT"/>
              <a:pPr>
                <a:defRPr/>
              </a:pPr>
              <a:t>2013.03.20</a:t>
            </a:fld>
            <a:endParaRPr lang="lt-LT"/>
          </a:p>
        </p:txBody>
      </p:sp>
      <p:sp>
        <p:nvSpPr>
          <p:cNvPr id="8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9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89A2C-42BA-4339-8ED9-25C995DB012A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713C3-5A8D-4F7B-826A-8B1B7D82F5BA}" type="datetimeFigureOut">
              <a:rPr lang="lt-LT"/>
              <a:pPr>
                <a:defRPr/>
              </a:pPr>
              <a:t>2013.03.20</a:t>
            </a:fld>
            <a:endParaRPr lang="lt-LT"/>
          </a:p>
        </p:txBody>
      </p:sp>
      <p:sp>
        <p:nvSpPr>
          <p:cNvPr id="4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5BACD-9A4E-4A03-ACD1-1A773AC35E7A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A0ECF-9494-4344-852E-311E6D8DC639}" type="datetimeFigureOut">
              <a:rPr lang="lt-LT"/>
              <a:pPr>
                <a:defRPr/>
              </a:pPr>
              <a:t>2013.03.20</a:t>
            </a:fld>
            <a:endParaRPr lang="lt-LT"/>
          </a:p>
        </p:txBody>
      </p:sp>
      <p:sp>
        <p:nvSpPr>
          <p:cNvPr id="3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4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C3A87-2600-46F7-A767-17A6B4D138D5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5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DD967-82E0-42F0-8FFA-25A9C8CA33E1}" type="datetimeFigureOut">
              <a:rPr lang="lt-LT"/>
              <a:pPr>
                <a:defRPr/>
              </a:pPr>
              <a:t>2013.03.20</a:t>
            </a:fld>
            <a:endParaRPr lang="lt-LT"/>
          </a:p>
        </p:txBody>
      </p:sp>
      <p:sp>
        <p:nvSpPr>
          <p:cNvPr id="6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04376-F63B-40CD-AD85-074CBB9E8C04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t-LT" noProof="0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5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862FA-3C06-4B6A-993B-ADB67BF4F1E6}" type="datetimeFigureOut">
              <a:rPr lang="lt-LT"/>
              <a:pPr>
                <a:defRPr/>
              </a:pPr>
              <a:t>2013.03.20</a:t>
            </a:fld>
            <a:endParaRPr lang="lt-LT"/>
          </a:p>
        </p:txBody>
      </p:sp>
      <p:sp>
        <p:nvSpPr>
          <p:cNvPr id="6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010E4-0445-420A-9750-CCA49827C776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BEAC7">
                <a:alpha val="4000"/>
              </a:srgbClr>
            </a:gs>
            <a:gs pos="17999">
              <a:srgbClr val="FEE7F2"/>
            </a:gs>
            <a:gs pos="36000">
              <a:srgbClr val="FAC77D"/>
            </a:gs>
            <a:gs pos="100000">
              <a:srgbClr val="FBA97D">
                <a:alpha val="0"/>
              </a:srgbClr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avadinimo vietos rezervavimo ženkla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t-LT" smtClean="0"/>
              <a:t>Spustelėkite, jei norite keisite ruoš. pav. stilių</a:t>
            </a:r>
          </a:p>
        </p:txBody>
      </p:sp>
      <p:sp>
        <p:nvSpPr>
          <p:cNvPr id="1027" name="Teksto vietos rezervavimo ženklas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F10668-00C4-479A-904C-819622644952}" type="datetimeFigureOut">
              <a:rPr lang="lt-LT"/>
              <a:pPr>
                <a:defRPr/>
              </a:pPr>
              <a:t>2013.03.20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EF0E8B-35CF-47D9-B5C0-507531ECFA02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msu.edu/~carusosa/rainforest.htm" TargetMode="Externa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amta7-8.mkp.emokykla.lt/lt/mo/demonstracijos/kojos_-_gyvunu_prisitaikymo_pavyzdys/,scenario.56,position.0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gamta7-8.mkp.emokykla.lt/lt/mo/demonstracijos/augalu_vaisiu_ir_seklu_isplitimas/,scenario.56,position.2" TargetMode="External"/><Relationship Id="rId2" Type="http://schemas.openxmlformats.org/officeDocument/2006/relationships/hyperlink" Target="http://gamta7-8.mkp.emokykla.lt/lt/mo/demonstracijos/kupranugario_prisitaikymas_prie_dykumos_salygu/,scenario.56,position.1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mkp.emokykla.lt/imo/lt/mo/372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gamta7-8.mkp.emokykla.lt/lt/mo/demonstracijos/ezero_ekosistema/,scenario.58,position.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mkp.emokykla.lt/imo/lt/mo/376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ačiakampis 3"/>
          <p:cNvSpPr/>
          <p:nvPr/>
        </p:nvSpPr>
        <p:spPr>
          <a:xfrm>
            <a:off x="496018" y="2060848"/>
            <a:ext cx="830342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Ekologija ir ekosistemos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333375"/>
            <a:ext cx="3359150" cy="268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333375"/>
            <a:ext cx="3359150" cy="268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2852738"/>
            <a:ext cx="2879725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3211513"/>
            <a:ext cx="3698875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333375"/>
            <a:ext cx="3957638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333375"/>
            <a:ext cx="3359150" cy="268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Banga 8"/>
          <p:cNvSpPr/>
          <p:nvPr/>
        </p:nvSpPr>
        <p:spPr>
          <a:xfrm>
            <a:off x="2735263" y="2255838"/>
            <a:ext cx="2016125" cy="9144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2400" b="1" dirty="0"/>
              <a:t>DIRVOŽEMIS</a:t>
            </a:r>
          </a:p>
        </p:txBody>
      </p:sp>
      <p:sp>
        <p:nvSpPr>
          <p:cNvPr id="10" name="Banga 9"/>
          <p:cNvSpPr/>
          <p:nvPr/>
        </p:nvSpPr>
        <p:spPr>
          <a:xfrm>
            <a:off x="2339975" y="3211513"/>
            <a:ext cx="2879725" cy="9144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2400" b="1" dirty="0"/>
              <a:t>KITAS ORGANIZMAS</a:t>
            </a:r>
          </a:p>
        </p:txBody>
      </p:sp>
      <p:sp>
        <p:nvSpPr>
          <p:cNvPr id="12" name="Banga 11"/>
          <p:cNvSpPr/>
          <p:nvPr/>
        </p:nvSpPr>
        <p:spPr>
          <a:xfrm>
            <a:off x="5364163" y="3357563"/>
            <a:ext cx="2160587" cy="76835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3200" b="1" dirty="0"/>
              <a:t>SAUSUMA</a:t>
            </a:r>
          </a:p>
        </p:txBody>
      </p:sp>
      <p:pic>
        <p:nvPicPr>
          <p:cNvPr id="2253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333375"/>
            <a:ext cx="3957638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333375"/>
            <a:ext cx="3359150" cy="268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Banga 8"/>
          <p:cNvSpPr/>
          <p:nvPr/>
        </p:nvSpPr>
        <p:spPr>
          <a:xfrm>
            <a:off x="2700338" y="2276475"/>
            <a:ext cx="2016125" cy="9144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2400" b="1" dirty="0"/>
              <a:t>DIRVOŽEMIS</a:t>
            </a:r>
          </a:p>
        </p:txBody>
      </p:sp>
      <p:pic>
        <p:nvPicPr>
          <p:cNvPr id="2254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4825" y="354013"/>
            <a:ext cx="3957638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1900" y="354013"/>
            <a:ext cx="3359150" cy="268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333375"/>
            <a:ext cx="3957638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333375"/>
            <a:ext cx="3359150" cy="268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anga 11"/>
          <p:cNvSpPr/>
          <p:nvPr/>
        </p:nvSpPr>
        <p:spPr>
          <a:xfrm>
            <a:off x="5364163" y="3357563"/>
            <a:ext cx="2160587" cy="76835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3200" b="1" dirty="0"/>
              <a:t>SAUSUMA</a:t>
            </a:r>
          </a:p>
        </p:txBody>
      </p:sp>
      <p:pic>
        <p:nvPicPr>
          <p:cNvPr id="2254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333375"/>
            <a:ext cx="3957638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333375"/>
            <a:ext cx="3359150" cy="268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3213100"/>
            <a:ext cx="3698875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Banga 11"/>
          <p:cNvSpPr/>
          <p:nvPr/>
        </p:nvSpPr>
        <p:spPr>
          <a:xfrm>
            <a:off x="5364163" y="3359150"/>
            <a:ext cx="2160587" cy="76835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3200" b="1" dirty="0"/>
              <a:t>SAUSUMA</a:t>
            </a:r>
          </a:p>
        </p:txBody>
      </p:sp>
      <p:pic>
        <p:nvPicPr>
          <p:cNvPr id="22550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334963"/>
            <a:ext cx="3957638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1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333375"/>
            <a:ext cx="3359150" cy="268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anga 9"/>
          <p:cNvSpPr/>
          <p:nvPr/>
        </p:nvSpPr>
        <p:spPr>
          <a:xfrm>
            <a:off x="2339975" y="3213100"/>
            <a:ext cx="2879725" cy="9144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2400" b="1" dirty="0"/>
              <a:t>KITAS ORGANIZMAS</a:t>
            </a:r>
          </a:p>
        </p:txBody>
      </p:sp>
      <p:pic>
        <p:nvPicPr>
          <p:cNvPr id="2255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3214688"/>
            <a:ext cx="3698875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anga 11"/>
          <p:cNvSpPr/>
          <p:nvPr/>
        </p:nvSpPr>
        <p:spPr>
          <a:xfrm>
            <a:off x="5364163" y="3360738"/>
            <a:ext cx="2160587" cy="76835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3200" b="1" dirty="0"/>
              <a:t>SAUSUMA</a:t>
            </a:r>
          </a:p>
        </p:txBody>
      </p:sp>
      <p:pic>
        <p:nvPicPr>
          <p:cNvPr id="2255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336550"/>
            <a:ext cx="3957638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2852738"/>
            <a:ext cx="2879725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anga 9"/>
          <p:cNvSpPr/>
          <p:nvPr/>
        </p:nvSpPr>
        <p:spPr>
          <a:xfrm>
            <a:off x="2339975" y="3213100"/>
            <a:ext cx="2879725" cy="9144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2400" b="1" dirty="0"/>
              <a:t>KITAS ORGANIZMAS</a:t>
            </a:r>
          </a:p>
        </p:txBody>
      </p:sp>
      <p:pic>
        <p:nvPicPr>
          <p:cNvPr id="2255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3214688"/>
            <a:ext cx="3698875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Banga 11"/>
          <p:cNvSpPr/>
          <p:nvPr/>
        </p:nvSpPr>
        <p:spPr>
          <a:xfrm>
            <a:off x="5364163" y="3360738"/>
            <a:ext cx="2160587" cy="76835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3200" b="1" dirty="0"/>
              <a:t>SAUSUMA</a:t>
            </a:r>
          </a:p>
        </p:txBody>
      </p:sp>
      <p:sp>
        <p:nvSpPr>
          <p:cNvPr id="13" name="Banga 8"/>
          <p:cNvSpPr/>
          <p:nvPr/>
        </p:nvSpPr>
        <p:spPr>
          <a:xfrm>
            <a:off x="2700338" y="2276475"/>
            <a:ext cx="2016125" cy="9144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2400" b="1" dirty="0"/>
              <a:t>DIRVOŽEMIS</a:t>
            </a:r>
          </a:p>
        </p:txBody>
      </p:sp>
      <p:sp>
        <p:nvSpPr>
          <p:cNvPr id="11" name="Banga 10"/>
          <p:cNvSpPr/>
          <p:nvPr/>
        </p:nvSpPr>
        <p:spPr>
          <a:xfrm>
            <a:off x="6011863" y="2349500"/>
            <a:ext cx="2303462" cy="792163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2800" b="1" dirty="0"/>
              <a:t>VANDUO</a:t>
            </a:r>
          </a:p>
        </p:txBody>
      </p:sp>
      <p:sp>
        <p:nvSpPr>
          <p:cNvPr id="24659" name="Rectangle 83"/>
          <p:cNvSpPr>
            <a:spLocks noChangeArrowheads="1"/>
          </p:cNvSpPr>
          <p:nvPr/>
        </p:nvSpPr>
        <p:spPr bwMode="auto">
          <a:xfrm>
            <a:off x="1979613" y="5013325"/>
            <a:ext cx="5616575" cy="1584325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lt-LT" sz="2800" b="1" i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Atlikite 3 užduotį pratybų </a:t>
            </a:r>
          </a:p>
          <a:p>
            <a:pPr algn="ctr">
              <a:defRPr/>
            </a:pPr>
            <a:r>
              <a:rPr lang="lt-LT" sz="2800" b="1" i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sąsiuviniuose, psl.: 35</a:t>
            </a:r>
          </a:p>
        </p:txBody>
      </p:sp>
      <p:sp>
        <p:nvSpPr>
          <p:cNvPr id="24660" name="Text Box 84"/>
          <p:cNvSpPr txBox="1">
            <a:spLocks noChangeArrowheads="1"/>
          </p:cNvSpPr>
          <p:nvPr/>
        </p:nvSpPr>
        <p:spPr bwMode="auto">
          <a:xfrm>
            <a:off x="1187450" y="404813"/>
            <a:ext cx="66976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lt-LT" sz="2400" b="1" i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Buveinė- tai vieta, kurioje gyvena organizmas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5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56992"/>
            <a:ext cx="432048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r="51800" b="68000"/>
          <a:stretch>
            <a:fillRect/>
          </a:stretch>
        </p:blipFill>
        <p:spPr bwMode="auto">
          <a:xfrm>
            <a:off x="251520" y="980728"/>
            <a:ext cx="4229989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340768"/>
            <a:ext cx="4391025" cy="2914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tačiakampis 5"/>
          <p:cNvSpPr/>
          <p:nvPr/>
        </p:nvSpPr>
        <p:spPr>
          <a:xfrm>
            <a:off x="683568" y="116632"/>
            <a:ext cx="755495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Ekosistemų įvairovė</a:t>
            </a:r>
          </a:p>
        </p:txBody>
      </p:sp>
      <p:sp>
        <p:nvSpPr>
          <p:cNvPr id="23557" name="Stačiakampis 6"/>
          <p:cNvSpPr>
            <a:spLocks noChangeArrowheads="1"/>
          </p:cNvSpPr>
          <p:nvPr/>
        </p:nvSpPr>
        <p:spPr bwMode="auto">
          <a:xfrm>
            <a:off x="4140200" y="5805488"/>
            <a:ext cx="5003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t-LT">
                <a:latin typeface="Calibri" pitchFamily="34" charset="0"/>
                <a:hlinkClick r:id="rId5"/>
              </a:rPr>
              <a:t>https://www.msu.edu/~carusosa/rainforest.htm</a:t>
            </a:r>
            <a:endParaRPr lang="lt-LT">
              <a:latin typeface="Calibri" pitchFamily="34" charset="0"/>
            </a:endParaRPr>
          </a:p>
          <a:p>
            <a:endParaRPr lang="lt-LT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750" y="3284538"/>
            <a:ext cx="33115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Koralinių rifų ekosistema</a:t>
            </a:r>
          </a:p>
        </p:txBody>
      </p:sp>
      <p:sp>
        <p:nvSpPr>
          <p:cNvPr id="23559" name="TextBox 9"/>
          <p:cNvSpPr txBox="1">
            <a:spLocks noChangeArrowheads="1"/>
          </p:cNvSpPr>
          <p:nvPr/>
        </p:nvSpPr>
        <p:spPr bwMode="auto">
          <a:xfrm>
            <a:off x="827088" y="5805488"/>
            <a:ext cx="23764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t-LT" b="1" i="1">
                <a:latin typeface="Calibri" pitchFamily="34" charset="0"/>
              </a:rPr>
              <a:t>Savanos ekosistema</a:t>
            </a:r>
          </a:p>
        </p:txBody>
      </p:sp>
      <p:sp>
        <p:nvSpPr>
          <p:cNvPr id="23560" name="TextBox 10"/>
          <p:cNvSpPr txBox="1">
            <a:spLocks noChangeArrowheads="1"/>
          </p:cNvSpPr>
          <p:nvPr/>
        </p:nvSpPr>
        <p:spPr bwMode="auto">
          <a:xfrm>
            <a:off x="5219700" y="1557338"/>
            <a:ext cx="34559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t-LT" b="1" i="1">
                <a:latin typeface="Calibri" pitchFamily="34" charset="0"/>
              </a:rPr>
              <a:t>Dykumos ekosistema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/>
          </p:cNvSpPr>
          <p:nvPr>
            <p:ph type="body"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pPr>
              <a:defRPr/>
            </a:pPr>
            <a:r>
              <a:rPr lang="lt-LT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Gamtinės ekosistemos</a:t>
            </a:r>
            <a:r>
              <a:rPr lang="lt-LT" smtClean="0">
                <a:latin typeface="Comic Sans MS" pitchFamily="66" charset="0"/>
              </a:rPr>
              <a:t> – tai natūraliai gamtoje atsiradusios ekosistemos ( ežeras, pieva, miškas)</a:t>
            </a:r>
          </a:p>
          <a:p>
            <a:pPr>
              <a:defRPr/>
            </a:pPr>
            <a:r>
              <a:rPr lang="lt-LT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Dirbtinės ekosistemos</a:t>
            </a:r>
            <a:r>
              <a:rPr lang="lt-LT" smtClean="0">
                <a:latin typeface="Comic Sans MS" pitchFamily="66" charset="0"/>
              </a:rPr>
              <a:t> – sukurtos ir prižiūrimos žmogaus (ariamas laukas, dirbtinis tvenkinys, sodas, parkas)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755650" y="3789363"/>
            <a:ext cx="7561263" cy="1944687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lt-LT" sz="2800" b="1" i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Atlikime 4 užduotį pratybų </a:t>
            </a:r>
          </a:p>
          <a:p>
            <a:pPr algn="ctr">
              <a:defRPr/>
            </a:pPr>
            <a:r>
              <a:rPr lang="lt-LT" sz="2800" b="1" i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sąsiuviniuose psl.: 35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/>
          </p:cNvSpPr>
          <p:nvPr>
            <p:ph type="body" idx="4294967295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lt-LT" b="1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Organizmai prisitaiko prie gyvenamosios aplinkos sąlygų</a:t>
            </a:r>
          </a:p>
        </p:txBody>
      </p:sp>
      <p:pic>
        <p:nvPicPr>
          <p:cNvPr id="2560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412875"/>
            <a:ext cx="3227388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AutoShape 6"/>
          <p:cNvSpPr>
            <a:spLocks noChangeArrowheads="1"/>
          </p:cNvSpPr>
          <p:nvPr/>
        </p:nvSpPr>
        <p:spPr bwMode="auto">
          <a:xfrm>
            <a:off x="395288" y="3429000"/>
            <a:ext cx="3527425" cy="3168650"/>
          </a:xfrm>
          <a:prstGeom prst="upArrowCallout">
            <a:avLst>
              <a:gd name="adj1" fmla="val 27831"/>
              <a:gd name="adj2" fmla="val 27831"/>
              <a:gd name="adj3" fmla="val 16667"/>
              <a:gd name="adj4" fmla="val 66667"/>
            </a:avLst>
          </a:prstGeom>
          <a:solidFill>
            <a:srgbClr val="99CC00">
              <a:alpha val="4196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lt-LT" b="1">
                <a:latin typeface="Comic Sans MS" pitchFamily="66" charset="0"/>
              </a:rPr>
              <a:t>Fenekas</a:t>
            </a:r>
          </a:p>
          <a:p>
            <a:pPr algn="ctr"/>
            <a:r>
              <a:rPr lang="lt-LT" b="1">
                <a:latin typeface="Comic Sans MS" pitchFamily="66" charset="0"/>
              </a:rPr>
              <a:t>Ausų kaušeliai dideli, </a:t>
            </a:r>
          </a:p>
          <a:p>
            <a:pPr algn="ctr"/>
            <a:r>
              <a:rPr lang="lt-LT" b="1">
                <a:latin typeface="Comic Sans MS" pitchFamily="66" charset="0"/>
              </a:rPr>
              <a:t>čia daug kraujagyslių.</a:t>
            </a:r>
          </a:p>
          <a:p>
            <a:pPr algn="ctr"/>
            <a:r>
              <a:rPr lang="lt-LT" b="1">
                <a:latin typeface="Comic Sans MS" pitchFamily="66" charset="0"/>
              </a:rPr>
              <a:t> Jose cirkuliuojantis kraujas į </a:t>
            </a:r>
          </a:p>
          <a:p>
            <a:pPr algn="ctr"/>
            <a:r>
              <a:rPr lang="lt-LT" b="1">
                <a:latin typeface="Comic Sans MS" pitchFamily="66" charset="0"/>
              </a:rPr>
              <a:t>aplinką atiduoda šilumą.</a:t>
            </a:r>
          </a:p>
          <a:p>
            <a:pPr algn="ctr"/>
            <a:r>
              <a:rPr lang="lt-LT" b="1">
                <a:latin typeface="Comic Sans MS" pitchFamily="66" charset="0"/>
              </a:rPr>
              <a:t>Dieną praleidžia urve,</a:t>
            </a:r>
          </a:p>
          <a:p>
            <a:pPr algn="ctr"/>
            <a:r>
              <a:rPr lang="lt-LT" b="1">
                <a:latin typeface="Comic Sans MS" pitchFamily="66" charset="0"/>
              </a:rPr>
              <a:t> gali negerti kelis mėnesius.</a:t>
            </a:r>
          </a:p>
        </p:txBody>
      </p:sp>
      <p:pic>
        <p:nvPicPr>
          <p:cNvPr id="2560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1557338"/>
            <a:ext cx="3071813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AutoShape 8"/>
          <p:cNvSpPr>
            <a:spLocks noChangeArrowheads="1"/>
          </p:cNvSpPr>
          <p:nvPr/>
        </p:nvSpPr>
        <p:spPr bwMode="auto">
          <a:xfrm>
            <a:off x="2916238" y="2276475"/>
            <a:ext cx="3527425" cy="2665413"/>
          </a:xfrm>
          <a:prstGeom prst="rightArrowCallout">
            <a:avLst>
              <a:gd name="adj1" fmla="val 25000"/>
              <a:gd name="adj2" fmla="val 25000"/>
              <a:gd name="adj3" fmla="val 22057"/>
              <a:gd name="adj4" fmla="val 66667"/>
            </a:avLst>
          </a:prstGeom>
          <a:solidFill>
            <a:srgbClr val="99CC00">
              <a:alpha val="42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lt-LT" sz="20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Pingvinas</a:t>
            </a:r>
          </a:p>
          <a:p>
            <a:pPr algn="ctr">
              <a:defRPr/>
            </a:pPr>
            <a:r>
              <a:rPr lang="lt-LT" sz="20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Purios plunksnos </a:t>
            </a:r>
          </a:p>
          <a:p>
            <a:pPr algn="ctr">
              <a:defRPr/>
            </a:pPr>
            <a:r>
              <a:rPr lang="lt-LT" sz="20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sulaiko šilumą.</a:t>
            </a:r>
          </a:p>
          <a:p>
            <a:pPr algn="ctr">
              <a:defRPr/>
            </a:pPr>
            <a:r>
              <a:rPr lang="lt-LT" sz="20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Storas poodinis </a:t>
            </a:r>
          </a:p>
          <a:p>
            <a:pPr algn="ctr">
              <a:defRPr/>
            </a:pPr>
            <a:r>
              <a:rPr lang="lt-LT" sz="20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riebalų </a:t>
            </a:r>
          </a:p>
          <a:p>
            <a:pPr algn="ctr">
              <a:defRPr/>
            </a:pPr>
            <a:r>
              <a:rPr lang="lt-LT" sz="20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sluoksnis- geras</a:t>
            </a:r>
          </a:p>
          <a:p>
            <a:pPr algn="ctr">
              <a:defRPr/>
            </a:pPr>
            <a:r>
              <a:rPr lang="lt-LT" sz="20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šilumos</a:t>
            </a:r>
          </a:p>
          <a:p>
            <a:pPr algn="ctr">
              <a:defRPr/>
            </a:pPr>
            <a:r>
              <a:rPr lang="lt-LT" sz="20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izoliatorius.</a:t>
            </a:r>
          </a:p>
        </p:txBody>
      </p:sp>
      <p:sp>
        <p:nvSpPr>
          <p:cNvPr id="7" name="Stačiakampis 6"/>
          <p:cNvSpPr/>
          <p:nvPr/>
        </p:nvSpPr>
        <p:spPr>
          <a:xfrm>
            <a:off x="4214810" y="510367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dirty="0" smtClean="0">
                <a:hlinkClick r:id="rId4"/>
              </a:rPr>
              <a:t>http://gamta7-8.mkp.emokykla.lt/lt/</a:t>
            </a:r>
            <a:r>
              <a:rPr lang="lt-LT" dirty="0" err="1" smtClean="0">
                <a:hlinkClick r:id="rId4"/>
              </a:rPr>
              <a:t>mo</a:t>
            </a:r>
            <a:r>
              <a:rPr lang="lt-LT" dirty="0" smtClean="0">
                <a:hlinkClick r:id="rId4"/>
              </a:rPr>
              <a:t>/demonstracijos/kojos_-_</a:t>
            </a:r>
            <a:r>
              <a:rPr lang="lt-LT" dirty="0" err="1" smtClean="0">
                <a:hlinkClick r:id="rId4"/>
              </a:rPr>
              <a:t>gyvunu_prisitaikymo_pavyzdys</a:t>
            </a:r>
            <a:r>
              <a:rPr lang="lt-LT" dirty="0" smtClean="0">
                <a:hlinkClick r:id="rId4"/>
              </a:rPr>
              <a:t>/,</a:t>
            </a:r>
            <a:r>
              <a:rPr lang="lt-LT" dirty="0" smtClean="0">
                <a:hlinkClick r:id="rId4"/>
              </a:rPr>
              <a:t>scenario.56,position.0</a:t>
            </a:r>
            <a:endParaRPr lang="en-US" dirty="0" smtClean="0"/>
          </a:p>
          <a:p>
            <a:endParaRPr lang="lt-L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 animBg="1"/>
      <p:bldP spid="2356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>
                <a:hlinkClick r:id="rId2"/>
              </a:rPr>
              <a:t>http://gamta7-8.mkp.emokykla.lt/lt/</a:t>
            </a:r>
            <a:r>
              <a:rPr lang="lt-LT" dirty="0" err="1" smtClean="0">
                <a:hlinkClick r:id="rId2"/>
              </a:rPr>
              <a:t>mo</a:t>
            </a:r>
            <a:r>
              <a:rPr lang="lt-LT" dirty="0" smtClean="0">
                <a:hlinkClick r:id="rId2"/>
              </a:rPr>
              <a:t>/demonstracijos/kupranugario_prisitaikymas_prie_dykumos_salygu/,</a:t>
            </a:r>
            <a:r>
              <a:rPr lang="lt-LT" dirty="0" smtClean="0">
                <a:hlinkClick r:id="rId2"/>
              </a:rPr>
              <a:t>scenario.56,position.1</a:t>
            </a:r>
            <a:endParaRPr lang="en-US" dirty="0" smtClean="0"/>
          </a:p>
          <a:p>
            <a:r>
              <a:rPr lang="lt-LT" dirty="0" smtClean="0">
                <a:hlinkClick r:id="rId3"/>
              </a:rPr>
              <a:t>http://gamta7-8.mkp.emokykla.lt/lt/</a:t>
            </a:r>
            <a:r>
              <a:rPr lang="lt-LT" dirty="0" err="1" smtClean="0">
                <a:hlinkClick r:id="rId3"/>
              </a:rPr>
              <a:t>mo</a:t>
            </a:r>
            <a:r>
              <a:rPr lang="lt-LT" dirty="0" smtClean="0">
                <a:hlinkClick r:id="rId3"/>
              </a:rPr>
              <a:t>/demonstracijos/</a:t>
            </a:r>
            <a:r>
              <a:rPr lang="lt-LT" dirty="0" err="1" smtClean="0">
                <a:hlinkClick r:id="rId3"/>
              </a:rPr>
              <a:t>augalu_vaisiu_ir_seklu_isplitimas</a:t>
            </a:r>
            <a:r>
              <a:rPr lang="lt-LT" dirty="0" smtClean="0">
                <a:hlinkClick r:id="rId3"/>
              </a:rPr>
              <a:t>/,</a:t>
            </a:r>
            <a:r>
              <a:rPr lang="lt-LT" dirty="0" smtClean="0">
                <a:hlinkClick r:id="rId3"/>
              </a:rPr>
              <a:t>scenario.56,position.2</a:t>
            </a:r>
            <a:endParaRPr lang="en-US" smtClean="0"/>
          </a:p>
          <a:p>
            <a:endParaRPr lang="lt-LT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tačiakampis 4"/>
          <p:cNvSpPr>
            <a:spLocks noChangeArrowheads="1"/>
          </p:cNvSpPr>
          <p:nvPr/>
        </p:nvSpPr>
        <p:spPr bwMode="auto">
          <a:xfrm>
            <a:off x="2555875" y="188913"/>
            <a:ext cx="39671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lt-LT">
                <a:latin typeface="Calibri" pitchFamily="34" charset="0"/>
                <a:hlinkClick r:id="rId2"/>
              </a:rPr>
              <a:t>http://mkp.emokykla.lt/imo/lt/mo/372/</a:t>
            </a:r>
            <a:endParaRPr lang="lt-LT">
              <a:latin typeface="Calibri" pitchFamily="34" charset="0"/>
            </a:endParaRPr>
          </a:p>
          <a:p>
            <a:endParaRPr lang="lt-LT">
              <a:latin typeface="Calibri" pitchFamily="34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1557338"/>
            <a:ext cx="675322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1525588" y="692150"/>
            <a:ext cx="58928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lt-LT" sz="2400" b="1" i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Stebėdami animuotą </a:t>
            </a:r>
            <a:r>
              <a:rPr lang="lt-LT" sz="2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ežero </a:t>
            </a:r>
            <a:r>
              <a:rPr lang="lt-LT" sz="2400" b="1" i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ekosistemos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lt-LT" sz="2400" b="1" i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schemą, paaiškinkite, 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lt-LT" sz="2400" b="1" i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kaip sudarytos ekosistemos,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755650" y="2133600"/>
            <a:ext cx="76803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lt-LT" sz="1400">
                <a:hlinkClick r:id="rId4"/>
              </a:rPr>
              <a:t>http://gamta7-8.mkp.emokykla.lt/lt/mo/demonstracijos/ezero_ekosistema/,scenario.58,position.1</a:t>
            </a:r>
            <a:endParaRPr lang="lt-LT" sz="1400"/>
          </a:p>
          <a:p>
            <a:endParaRPr lang="lt-LT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Antraštė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endParaRPr lang="lt-LT" smtClean="0"/>
          </a:p>
        </p:txBody>
      </p:sp>
      <p:sp>
        <p:nvSpPr>
          <p:cNvPr id="14338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lt-LT" sz="3000" b="1" smtClean="0">
                <a:latin typeface="Comic Sans MS" pitchFamily="66" charset="0"/>
              </a:rPr>
              <a:t>Nurodyti kelis pasirinktą organizmą veikiančius aplinkos veiksnius. </a:t>
            </a:r>
          </a:p>
          <a:p>
            <a:pPr eaLnBrk="1" hangingPunct="1">
              <a:lnSpc>
                <a:spcPct val="80000"/>
              </a:lnSpc>
            </a:pPr>
            <a:r>
              <a:rPr lang="lt-LT" sz="3000" b="1" smtClean="0">
                <a:latin typeface="Comic Sans MS" pitchFamily="66" charset="0"/>
              </a:rPr>
              <a:t>Trumpai apibūdinti kiekvieną ekologijos tyrimo lygmenį (individą, populiaciją, bendriją, ekosistemą).</a:t>
            </a:r>
          </a:p>
          <a:p>
            <a:pPr eaLnBrk="1" hangingPunct="1">
              <a:lnSpc>
                <a:spcPct val="80000"/>
              </a:lnSpc>
            </a:pPr>
            <a:r>
              <a:rPr lang="lt-LT" sz="3000" b="1" smtClean="0">
                <a:latin typeface="Comic Sans MS" pitchFamily="66" charset="0"/>
              </a:rPr>
              <a:t> Apžvelgti ekosistemų įvairovę, skirstyti jas į gamtines ir dirbtines. </a:t>
            </a:r>
          </a:p>
          <a:p>
            <a:pPr eaLnBrk="1" hangingPunct="1">
              <a:lnSpc>
                <a:spcPct val="80000"/>
              </a:lnSpc>
            </a:pPr>
            <a:r>
              <a:rPr lang="lt-LT" sz="3000" b="1" smtClean="0">
                <a:latin typeface="Comic Sans MS" pitchFamily="66" charset="0"/>
              </a:rPr>
              <a:t>Suvokti, kad aplinkos sąlygos ekosistemose yra nevienodos. </a:t>
            </a:r>
          </a:p>
          <a:p>
            <a:pPr eaLnBrk="1" hangingPunct="1">
              <a:lnSpc>
                <a:spcPct val="80000"/>
              </a:lnSpc>
            </a:pPr>
            <a:r>
              <a:rPr lang="lt-LT" sz="3000" b="1" smtClean="0">
                <a:latin typeface="Comic Sans MS" pitchFamily="66" charset="0"/>
              </a:rPr>
              <a:t>Pateikti prisitaikymo prie skirtingų aplinkos sąlygų pavyzdžių.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lt-LT" b="1" smtClean="0">
                <a:latin typeface="Comic Sans MS" pitchFamily="66" charset="0"/>
              </a:rPr>
              <a:t>Analizuojant </a:t>
            </a:r>
            <a:r>
              <a:rPr lang="lt-LT" b="1" smtClean="0">
                <a:latin typeface="Arial" charset="0"/>
              </a:rPr>
              <a:t>ežero</a:t>
            </a:r>
            <a:r>
              <a:rPr lang="lt-LT" b="1" smtClean="0">
                <a:latin typeface="Comic Sans MS" pitchFamily="66" charset="0"/>
              </a:rPr>
              <a:t> ekosistemos schemą, paaiškinsite, kaip sudarytos ekosistemos.</a:t>
            </a:r>
          </a:p>
          <a:p>
            <a:pPr eaLnBrk="1" hangingPunct="1"/>
            <a:r>
              <a:rPr lang="lt-LT" b="1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Nurody</a:t>
            </a:r>
            <a:r>
              <a:rPr lang="lt-LT" b="1" smtClean="0">
                <a:latin typeface="Comic Sans MS" pitchFamily="66" charset="0"/>
              </a:rPr>
              <a:t>site</a:t>
            </a:r>
            <a:r>
              <a:rPr lang="lt-LT" b="1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ekosistemos lygmenis</a:t>
            </a:r>
            <a:r>
              <a:rPr lang="lt-LT" b="1" smtClean="0">
                <a:latin typeface="Comic Sans MS" pitchFamily="66" charset="0"/>
              </a:rPr>
              <a:t> </a:t>
            </a:r>
          </a:p>
          <a:p>
            <a:pPr eaLnBrk="1" hangingPunct="1"/>
            <a:r>
              <a:rPr lang="lt-LT" b="1" smtClean="0">
                <a:latin typeface="Comic Sans MS" pitchFamily="66" charset="0"/>
              </a:rPr>
              <a:t>Pateiksite ekosistemų pavyzdžių.</a:t>
            </a:r>
          </a:p>
        </p:txBody>
      </p:sp>
      <p:sp>
        <p:nvSpPr>
          <p:cNvPr id="4" name="Stačiakampis 3"/>
          <p:cNvSpPr/>
          <p:nvPr/>
        </p:nvSpPr>
        <p:spPr>
          <a:xfrm>
            <a:off x="2372514" y="174923"/>
            <a:ext cx="380219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Uždaviniai: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veikslėlis 5" descr="Green+Earth+Ecology+wAl+tangledwi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96752"/>
            <a:ext cx="8820472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t-L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Mokslas tiriantis gyvų organizmų ryšį su aplinka</a:t>
            </a:r>
            <a:r>
              <a:rPr lang="lt-LT" dirty="0" smtClean="0"/>
              <a:t>.</a:t>
            </a:r>
            <a:endParaRPr lang="lt-LT" dirty="0"/>
          </a:p>
        </p:txBody>
      </p:sp>
      <p:sp>
        <p:nvSpPr>
          <p:cNvPr id="4" name="Stačiakampis 3"/>
          <p:cNvSpPr/>
          <p:nvPr/>
        </p:nvSpPr>
        <p:spPr>
          <a:xfrm>
            <a:off x="2843808" y="332656"/>
            <a:ext cx="334726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ekologija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68313" y="1052513"/>
            <a:ext cx="8229600" cy="5073650"/>
          </a:xfrm>
        </p:spPr>
        <p:txBody>
          <a:bodyPr>
            <a:normAutofit/>
          </a:bodyPr>
          <a:lstStyle/>
          <a:p>
            <a:pPr algn="ctr" eaLnBrk="1" hangingPunct="1">
              <a:buFont typeface="Arial" charset="0"/>
              <a:buNone/>
              <a:defRPr/>
            </a:pPr>
            <a:r>
              <a:rPr lang="lt-LT" b="1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Kiekvieną organizmą neišvengimai veikia aplinka</a:t>
            </a:r>
            <a:r>
              <a:rPr lang="lt-LT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</p:txBody>
      </p:sp>
      <p:sp>
        <p:nvSpPr>
          <p:cNvPr id="4" name="Stačiakampis 3"/>
          <p:cNvSpPr/>
          <p:nvPr/>
        </p:nvSpPr>
        <p:spPr>
          <a:xfrm>
            <a:off x="3059832" y="332656"/>
            <a:ext cx="270619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aplinka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t="15892" b="11461"/>
          <a:stretch>
            <a:fillRect/>
          </a:stretch>
        </p:blipFill>
        <p:spPr bwMode="auto">
          <a:xfrm>
            <a:off x="395536" y="1700808"/>
            <a:ext cx="3171825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aaiškinimas su rodykle į viršų 5"/>
          <p:cNvSpPr/>
          <p:nvPr/>
        </p:nvSpPr>
        <p:spPr>
          <a:xfrm>
            <a:off x="539750" y="2924175"/>
            <a:ext cx="2592388" cy="1728788"/>
          </a:xfrm>
          <a:prstGeom prst="up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dirty="0"/>
              <a:t>Buožgalvio vystymasis priklauso nuo vandens temperatūros, deguonies kiekio vandenyje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348880"/>
            <a:ext cx="3219450" cy="2419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Paaiškinimas su rodykle į viršų 6"/>
          <p:cNvSpPr/>
          <p:nvPr/>
        </p:nvSpPr>
        <p:spPr>
          <a:xfrm>
            <a:off x="3635375" y="3716338"/>
            <a:ext cx="2736850" cy="2160587"/>
          </a:xfrm>
          <a:prstGeom prst="up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dirty="0"/>
              <a:t>Pievos augalų išvaizda ir žydėjimas priklauso nuo dirvos drėgnumo, saulės spindulių kiekio ir temperatūros.</a:t>
            </a:r>
          </a:p>
        </p:txBody>
      </p:sp>
      <p:sp>
        <p:nvSpPr>
          <p:cNvPr id="17415" name="Stačiakampis 7"/>
          <p:cNvSpPr>
            <a:spLocks noChangeArrowheads="1"/>
          </p:cNvSpPr>
          <p:nvPr/>
        </p:nvSpPr>
        <p:spPr bwMode="auto">
          <a:xfrm>
            <a:off x="2843213" y="5876925"/>
            <a:ext cx="39671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lt-LT">
                <a:latin typeface="Calibri" pitchFamily="34" charset="0"/>
                <a:hlinkClick r:id="rId4"/>
              </a:rPr>
              <a:t>http://mkp.emokykla.lt/imo/lt/mo/376/</a:t>
            </a:r>
            <a:endParaRPr lang="lt-LT">
              <a:latin typeface="Calibri" pitchFamily="34" charset="0"/>
            </a:endParaRPr>
          </a:p>
          <a:p>
            <a:endParaRPr lang="lt-LT">
              <a:latin typeface="Calibri" pitchFamily="34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 cstate="print"/>
          <a:srcRect r="4680" b="7030"/>
          <a:stretch>
            <a:fillRect/>
          </a:stretch>
        </p:blipFill>
        <p:spPr bwMode="auto">
          <a:xfrm>
            <a:off x="6156176" y="1916832"/>
            <a:ext cx="2747674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Paaiškinimas su rodykle į viršų 9"/>
          <p:cNvSpPr/>
          <p:nvPr/>
        </p:nvSpPr>
        <p:spPr>
          <a:xfrm>
            <a:off x="6516688" y="3141663"/>
            <a:ext cx="2376487" cy="2087562"/>
          </a:xfrm>
          <a:prstGeom prst="up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dirty="0"/>
              <a:t>Miško augalų ir gyvūnų  išgyvenimas priklauso nuo drėgmės, temperatūros ir saulės šviesos.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7" grpId="0" animBg="1"/>
      <p:bldP spid="10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Grp="1"/>
          </p:cNvSpPr>
          <p:nvPr>
            <p:ph type="body" idx="1"/>
          </p:nvPr>
        </p:nvSpPr>
        <p:spPr>
          <a:xfrm>
            <a:off x="457200" y="692150"/>
            <a:ext cx="8229600" cy="5434013"/>
          </a:xfrm>
        </p:spPr>
        <p:txBody>
          <a:bodyPr/>
          <a:lstStyle/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lt-LT" sz="3000" b="1" smtClean="0">
                <a:latin typeface="Comic Sans MS" pitchFamily="66" charset="0"/>
              </a:rPr>
              <a:t>Kiekvienai gyvenamajai aplinkai būdingos tam tikros sąlygos: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endParaRPr lang="lt-LT" sz="3000" b="1" smtClean="0">
              <a:latin typeface="Comic Sans MS" pitchFamily="66" charset="0"/>
            </a:endParaRPr>
          </a:p>
          <a:p>
            <a:pPr algn="ctr">
              <a:lnSpc>
                <a:spcPct val="90000"/>
              </a:lnSpc>
              <a:buFont typeface="Arial" charset="0"/>
              <a:buNone/>
            </a:pPr>
            <a:endParaRPr lang="lt-LT" sz="3000" b="1" smtClean="0">
              <a:latin typeface="Comic Sans MS" pitchFamily="66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lt-LT" sz="3000" b="1" smtClean="0">
                <a:latin typeface="Comic Sans MS" pitchFamily="66" charset="0"/>
              </a:rPr>
              <a:t>Temperatūra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lt-LT" sz="3000" b="1" smtClean="0">
                <a:latin typeface="Comic Sans MS" pitchFamily="66" charset="0"/>
              </a:rPr>
              <a:t>Krituliai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lt-LT" sz="3000" b="1" smtClean="0">
                <a:latin typeface="Comic Sans MS" pitchFamily="66" charset="0"/>
              </a:rPr>
              <a:t>Cheminės medžiagos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lt-LT" sz="3000" b="1" smtClean="0">
                <a:latin typeface="Comic Sans MS" pitchFamily="66" charset="0"/>
              </a:rPr>
              <a:t>Biotiniai veiksniai (kiti gyvi organizmai)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lt-LT" sz="3000" smtClean="0"/>
          </a:p>
          <a:p>
            <a:endParaRPr lang="lt-L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ačiakampis 3"/>
          <p:cNvSpPr/>
          <p:nvPr/>
        </p:nvSpPr>
        <p:spPr>
          <a:xfrm>
            <a:off x="1331640" y="260648"/>
            <a:ext cx="608506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Aplinkos veiksniai</a:t>
            </a:r>
          </a:p>
        </p:txBody>
      </p:sp>
      <p:sp>
        <p:nvSpPr>
          <p:cNvPr id="5" name="Stačiakampis 4"/>
          <p:cNvSpPr/>
          <p:nvPr/>
        </p:nvSpPr>
        <p:spPr>
          <a:xfrm>
            <a:off x="539750" y="1412875"/>
            <a:ext cx="3527425" cy="9366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36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Gyvosios gamtos veiksniai</a:t>
            </a:r>
          </a:p>
        </p:txBody>
      </p:sp>
      <p:sp>
        <p:nvSpPr>
          <p:cNvPr id="6" name="Stačiakampis 5"/>
          <p:cNvSpPr/>
          <p:nvPr/>
        </p:nvSpPr>
        <p:spPr>
          <a:xfrm>
            <a:off x="5148263" y="1412875"/>
            <a:ext cx="3600450" cy="9366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32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Negyvosios gamtos veiksniai</a:t>
            </a:r>
          </a:p>
        </p:txBody>
      </p:sp>
      <p:sp>
        <p:nvSpPr>
          <p:cNvPr id="7" name="Stačiakampis 6"/>
          <p:cNvSpPr/>
          <p:nvPr/>
        </p:nvSpPr>
        <p:spPr>
          <a:xfrm>
            <a:off x="539750" y="2708275"/>
            <a:ext cx="3455988" cy="6492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4000" b="1" dirty="0"/>
              <a:t>MAISTAS</a:t>
            </a:r>
          </a:p>
        </p:txBody>
      </p:sp>
      <p:sp>
        <p:nvSpPr>
          <p:cNvPr id="8" name="Stačiakampis 7"/>
          <p:cNvSpPr/>
          <p:nvPr/>
        </p:nvSpPr>
        <p:spPr>
          <a:xfrm>
            <a:off x="539750" y="3716338"/>
            <a:ext cx="3455988" cy="7207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3600" b="1" dirty="0"/>
              <a:t>PLĖŠRŪNAI</a:t>
            </a:r>
          </a:p>
        </p:txBody>
      </p:sp>
      <p:sp>
        <p:nvSpPr>
          <p:cNvPr id="9" name="Stačiakampis 8"/>
          <p:cNvSpPr/>
          <p:nvPr/>
        </p:nvSpPr>
        <p:spPr>
          <a:xfrm>
            <a:off x="5219700" y="2708275"/>
            <a:ext cx="3455988" cy="6492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3200" b="1" dirty="0"/>
              <a:t>TEMPERATŪRA </a:t>
            </a:r>
          </a:p>
        </p:txBody>
      </p:sp>
      <p:sp>
        <p:nvSpPr>
          <p:cNvPr id="10" name="Stačiakampis 9"/>
          <p:cNvSpPr/>
          <p:nvPr/>
        </p:nvSpPr>
        <p:spPr>
          <a:xfrm>
            <a:off x="5219700" y="3789363"/>
            <a:ext cx="3455988" cy="6477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3200" b="1" dirty="0"/>
              <a:t>DEGUONIES KIEKIS</a:t>
            </a:r>
          </a:p>
        </p:txBody>
      </p:sp>
      <p:sp>
        <p:nvSpPr>
          <p:cNvPr id="11" name="Stačiakampis 10"/>
          <p:cNvSpPr/>
          <p:nvPr/>
        </p:nvSpPr>
        <p:spPr>
          <a:xfrm>
            <a:off x="5219700" y="4868863"/>
            <a:ext cx="3455988" cy="6477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3200" b="1" dirty="0"/>
              <a:t>SAULĖS ŠVIESA</a:t>
            </a:r>
          </a:p>
        </p:txBody>
      </p:sp>
      <p:sp>
        <p:nvSpPr>
          <p:cNvPr id="12" name="Stačiakampis 11"/>
          <p:cNvSpPr/>
          <p:nvPr/>
        </p:nvSpPr>
        <p:spPr>
          <a:xfrm>
            <a:off x="5219700" y="5805488"/>
            <a:ext cx="3455988" cy="6477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3600" b="1" dirty="0"/>
              <a:t>DIRVOŽEMIS</a:t>
            </a:r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468313" y="4652963"/>
            <a:ext cx="4319587" cy="1512887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lt-LT" sz="2400" b="1" i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Atlikite pratybų </a:t>
            </a:r>
          </a:p>
          <a:p>
            <a:pPr algn="ctr">
              <a:defRPr/>
            </a:pPr>
            <a:r>
              <a:rPr lang="lt-LT" sz="2400" b="1" i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sąsiuviniuose </a:t>
            </a:r>
          </a:p>
          <a:p>
            <a:pPr algn="ctr">
              <a:defRPr/>
            </a:pPr>
            <a:r>
              <a:rPr lang="lt-LT" sz="2400" b="1" i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2 užduotį, psl. 35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  <p:bldP spid="8" grpId="0" build="allAtOnce" animBg="1"/>
      <p:bldP spid="9" grpId="0" build="allAtOnce" animBg="1"/>
      <p:bldP spid="10" grpId="0" build="allAtOnce" animBg="1"/>
      <p:bldP spid="11" grpId="0" build="allAtOnce" animBg="1"/>
      <p:bldP spid="12" grpId="0" build="allAtOnce" animBg="1"/>
      <p:bldP spid="184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ačiakampis 3"/>
          <p:cNvSpPr/>
          <p:nvPr/>
        </p:nvSpPr>
        <p:spPr>
          <a:xfrm>
            <a:off x="389186" y="505247"/>
            <a:ext cx="845263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Nuo individo iki sistemos</a:t>
            </a:r>
          </a:p>
        </p:txBody>
      </p:sp>
      <p:pic>
        <p:nvPicPr>
          <p:cNvPr id="20482" name="Paveikslėlis 4" descr="002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1484313"/>
            <a:ext cx="8135937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2195513" y="1341438"/>
            <a:ext cx="4824412" cy="287337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lt-LT" b="1">
                <a:effectLst>
                  <a:outerShdw blurRad="38100" dist="38100" dir="2700000" algn="tl">
                    <a:srgbClr val="FFFFFF"/>
                  </a:outerShdw>
                </a:effectLst>
              </a:rPr>
              <a:t>EKOSISTEMOS LYGMENYS</a:t>
            </a:r>
          </a:p>
        </p:txBody>
      </p:sp>
      <p:sp>
        <p:nvSpPr>
          <p:cNvPr id="19461" name="AutoShape 5"/>
          <p:cNvSpPr>
            <a:spLocks noChangeArrowheads="1"/>
          </p:cNvSpPr>
          <p:nvPr/>
        </p:nvSpPr>
        <p:spPr bwMode="auto">
          <a:xfrm>
            <a:off x="1763713" y="5661025"/>
            <a:ext cx="1584325" cy="574675"/>
          </a:xfrm>
          <a:prstGeom prst="leftArrow">
            <a:avLst>
              <a:gd name="adj1" fmla="val 50000"/>
              <a:gd name="adj2" fmla="val 68923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lt-LT"/>
          </a:p>
        </p:txBody>
      </p:sp>
      <p:sp>
        <p:nvSpPr>
          <p:cNvPr id="19462" name="AutoShape 6"/>
          <p:cNvSpPr>
            <a:spLocks noChangeArrowheads="1"/>
          </p:cNvSpPr>
          <p:nvPr/>
        </p:nvSpPr>
        <p:spPr bwMode="auto">
          <a:xfrm>
            <a:off x="1835150" y="4581525"/>
            <a:ext cx="1657350" cy="503238"/>
          </a:xfrm>
          <a:prstGeom prst="leftArrow">
            <a:avLst>
              <a:gd name="adj1" fmla="val 50000"/>
              <a:gd name="adj2" fmla="val 82334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lt-LT"/>
          </a:p>
        </p:txBody>
      </p:sp>
      <p:sp>
        <p:nvSpPr>
          <p:cNvPr id="19463" name="AutoShape 7"/>
          <p:cNvSpPr>
            <a:spLocks noChangeArrowheads="1"/>
          </p:cNvSpPr>
          <p:nvPr/>
        </p:nvSpPr>
        <p:spPr bwMode="auto">
          <a:xfrm>
            <a:off x="1763713" y="3213100"/>
            <a:ext cx="1657350" cy="503238"/>
          </a:xfrm>
          <a:prstGeom prst="leftArrow">
            <a:avLst>
              <a:gd name="adj1" fmla="val 50000"/>
              <a:gd name="adj2" fmla="val 82334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lt-LT"/>
          </a:p>
        </p:txBody>
      </p:sp>
      <p:sp>
        <p:nvSpPr>
          <p:cNvPr id="19464" name="AutoShape 8"/>
          <p:cNvSpPr>
            <a:spLocks noChangeArrowheads="1"/>
          </p:cNvSpPr>
          <p:nvPr/>
        </p:nvSpPr>
        <p:spPr bwMode="auto">
          <a:xfrm>
            <a:off x="1835150" y="1989138"/>
            <a:ext cx="1657350" cy="503237"/>
          </a:xfrm>
          <a:prstGeom prst="leftArrow">
            <a:avLst>
              <a:gd name="adj1" fmla="val 50000"/>
              <a:gd name="adj2" fmla="val 82334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lt-LT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5435600" y="5445125"/>
            <a:ext cx="3384550" cy="10795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lt-LT" sz="2000" b="1" i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Atlikite 1 užduotį</a:t>
            </a:r>
          </a:p>
          <a:p>
            <a:pPr algn="ctr">
              <a:defRPr/>
            </a:pPr>
            <a:r>
              <a:rPr lang="lt-LT" sz="2000" b="1" i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pratybų sąsiuviniuose</a:t>
            </a:r>
          </a:p>
          <a:p>
            <a:pPr algn="ctr">
              <a:defRPr/>
            </a:pPr>
            <a:r>
              <a:rPr lang="lt-LT" sz="2000" b="1" i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psl.: 35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  <p:bldP spid="19461" grpId="0" animBg="1"/>
      <p:bldP spid="19462" grpId="0" animBg="1"/>
      <p:bldP spid="19463" grpId="0" animBg="1"/>
      <p:bldP spid="1946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 descr="001 - Kopij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450" y="6350"/>
            <a:ext cx="878497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tačiakampis 4"/>
          <p:cNvSpPr/>
          <p:nvPr/>
        </p:nvSpPr>
        <p:spPr>
          <a:xfrm>
            <a:off x="1717402" y="-71438"/>
            <a:ext cx="6116355" cy="923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Pievos ekosistema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258888" y="836613"/>
            <a:ext cx="71993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lt-LT" sz="4000" b="1" i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Ką vadiname ekosistema?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971550" y="3357563"/>
            <a:ext cx="76327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lt-LT" sz="4400" b="1" i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Vienos  vietovės negyvoji aplinka ir joje gyvenantys organizmai sudaro ekosistemą.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</p:bld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387</Words>
  <Application>Microsoft Office PowerPoint</Application>
  <PresentationFormat>Demonstracija ekrane (4:3)</PresentationFormat>
  <Paragraphs>93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15</vt:i4>
      </vt:variant>
    </vt:vector>
  </HeadingPairs>
  <TitlesOfParts>
    <vt:vector size="16" baseType="lpstr">
      <vt:lpstr>Office tema</vt:lpstr>
      <vt:lpstr>Skaidrė 1</vt:lpstr>
      <vt:lpstr>Skaidrė 2</vt:lpstr>
      <vt:lpstr>Skaidrė 3</vt:lpstr>
      <vt:lpstr>Skaidrė 4</vt:lpstr>
      <vt:lpstr>Skaidrė 5</vt:lpstr>
      <vt:lpstr>Skaidrė 6</vt:lpstr>
      <vt:lpstr>Skaidrė 7</vt:lpstr>
      <vt:lpstr>Skaidrė 8</vt:lpstr>
      <vt:lpstr>Skaidrė 9</vt:lpstr>
      <vt:lpstr>Skaidrė 10</vt:lpstr>
      <vt:lpstr>Skaidrė 11</vt:lpstr>
      <vt:lpstr>Skaidrė 12</vt:lpstr>
      <vt:lpstr>Skaidrė 13</vt:lpstr>
      <vt:lpstr>Skaidrė 14</vt:lpstr>
      <vt:lpstr>Skaidrė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Skaidrė 1</dc:title>
  <dc:creator>Biologija</dc:creator>
  <cp:lastModifiedBy>Biogija</cp:lastModifiedBy>
  <cp:revision>37</cp:revision>
  <dcterms:created xsi:type="dcterms:W3CDTF">2012-02-27T07:07:08Z</dcterms:created>
  <dcterms:modified xsi:type="dcterms:W3CDTF">2013-03-20T12:06:49Z</dcterms:modified>
</cp:coreProperties>
</file>